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Anantason Bold" panose="020B0604020202020204" charset="-34"/>
      <p:regular r:id="rId21"/>
    </p:embeddedFont>
    <p:embeddedFont>
      <p:font typeface="Chonburi" panose="00000500000000000000" pitchFamily="2" charset="-34"/>
      <p:regular r:id="rId22"/>
    </p:embeddedFont>
    <p:embeddedFont>
      <p:font typeface="HappyThursday TH" panose="020B0604020202020204" charset="0"/>
      <p:regular r:id="rId23"/>
    </p:embeddedFont>
    <p:embeddedFont>
      <p:font typeface="Prompt" panose="00000500000000000000" pitchFamily="2" charset="-34"/>
      <p:regular r:id="rId24"/>
    </p:embeddedFont>
    <p:embeddedFont>
      <p:font typeface="Prompt Bold" panose="020B0604020202020204" charset="-34"/>
      <p:regular r:id="rId25"/>
    </p:embeddedFont>
    <p:embeddedFont>
      <p:font typeface="Saturn TH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864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png"/><Relationship Id="rId3" Type="http://schemas.openxmlformats.org/officeDocument/2006/relationships/image" Target="../media/image6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83.png"/><Relationship Id="rId18" Type="http://schemas.openxmlformats.org/officeDocument/2006/relationships/image" Target="../media/image88.svg"/><Relationship Id="rId3" Type="http://schemas.openxmlformats.org/officeDocument/2006/relationships/image" Target="../media/image6.png"/><Relationship Id="rId7" Type="http://schemas.openxmlformats.org/officeDocument/2006/relationships/image" Target="../media/image77.png"/><Relationship Id="rId12" Type="http://schemas.openxmlformats.org/officeDocument/2006/relationships/image" Target="../media/image82.svg"/><Relationship Id="rId17" Type="http://schemas.openxmlformats.org/officeDocument/2006/relationships/image" Target="../media/image87.png"/><Relationship Id="rId2" Type="http://schemas.openxmlformats.org/officeDocument/2006/relationships/image" Target="../media/image5.png"/><Relationship Id="rId16" Type="http://schemas.openxmlformats.org/officeDocument/2006/relationships/image" Target="../media/image8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1.png"/><Relationship Id="rId5" Type="http://schemas.openxmlformats.org/officeDocument/2006/relationships/image" Target="../media/image75.jpeg"/><Relationship Id="rId15" Type="http://schemas.openxmlformats.org/officeDocument/2006/relationships/image" Target="../media/image85.png"/><Relationship Id="rId10" Type="http://schemas.openxmlformats.org/officeDocument/2006/relationships/image" Target="../media/image80.sv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png"/><Relationship Id="rId3" Type="http://schemas.openxmlformats.org/officeDocument/2006/relationships/image" Target="../media/image6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svg"/><Relationship Id="rId3" Type="http://schemas.openxmlformats.org/officeDocument/2006/relationships/image" Target="../media/image6.png"/><Relationship Id="rId7" Type="http://schemas.openxmlformats.org/officeDocument/2006/relationships/image" Target="../media/image103.jpeg"/><Relationship Id="rId12" Type="http://schemas.openxmlformats.org/officeDocument/2006/relationships/image" Target="../media/image108.png"/><Relationship Id="rId17" Type="http://schemas.openxmlformats.org/officeDocument/2006/relationships/image" Target="../media/image113.svg"/><Relationship Id="rId2" Type="http://schemas.openxmlformats.org/officeDocument/2006/relationships/image" Target="../media/image5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11" Type="http://schemas.openxmlformats.org/officeDocument/2006/relationships/image" Target="../media/image107.png"/><Relationship Id="rId5" Type="http://schemas.openxmlformats.org/officeDocument/2006/relationships/image" Target="../media/image101.jpeg"/><Relationship Id="rId15" Type="http://schemas.openxmlformats.org/officeDocument/2006/relationships/image" Target="../media/image111.sv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Relationship Id="rId14" Type="http://schemas.openxmlformats.org/officeDocument/2006/relationships/image" Target="../media/image1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23.png"/><Relationship Id="rId3" Type="http://schemas.openxmlformats.org/officeDocument/2006/relationships/image" Target="../media/image6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jpe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svg"/><Relationship Id="rId3" Type="http://schemas.openxmlformats.org/officeDocument/2006/relationships/image" Target="../media/image6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svg"/><Relationship Id="rId2" Type="http://schemas.openxmlformats.org/officeDocument/2006/relationships/image" Target="../media/image5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11" Type="http://schemas.openxmlformats.org/officeDocument/2006/relationships/image" Target="../media/image133.svg"/><Relationship Id="rId5" Type="http://schemas.openxmlformats.org/officeDocument/2006/relationships/image" Target="../media/image127.jpeg"/><Relationship Id="rId15" Type="http://schemas.openxmlformats.org/officeDocument/2006/relationships/image" Target="../media/image137.svg"/><Relationship Id="rId10" Type="http://schemas.openxmlformats.org/officeDocument/2006/relationships/image" Target="../media/image132.png"/><Relationship Id="rId4" Type="http://schemas.openxmlformats.org/officeDocument/2006/relationships/image" Target="../media/image126.jpeg"/><Relationship Id="rId9" Type="http://schemas.openxmlformats.org/officeDocument/2006/relationships/image" Target="../media/image131.svg"/><Relationship Id="rId14" Type="http://schemas.openxmlformats.org/officeDocument/2006/relationships/image" Target="../media/image1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136.png"/><Relationship Id="rId3" Type="http://schemas.openxmlformats.org/officeDocument/2006/relationships/image" Target="../media/image6.png"/><Relationship Id="rId7" Type="http://schemas.openxmlformats.org/officeDocument/2006/relationships/image" Target="../media/image130.png"/><Relationship Id="rId12" Type="http://schemas.openxmlformats.org/officeDocument/2006/relationships/image" Target="../media/image133.svg"/><Relationship Id="rId2" Type="http://schemas.openxmlformats.org/officeDocument/2006/relationships/image" Target="../media/image5.png"/><Relationship Id="rId16" Type="http://schemas.openxmlformats.org/officeDocument/2006/relationships/image" Target="../media/image1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2.png"/><Relationship Id="rId5" Type="http://schemas.openxmlformats.org/officeDocument/2006/relationships/image" Target="../media/image141.jpeg"/><Relationship Id="rId15" Type="http://schemas.openxmlformats.org/officeDocument/2006/relationships/image" Target="../media/image144.png"/><Relationship Id="rId10" Type="http://schemas.openxmlformats.org/officeDocument/2006/relationships/image" Target="../media/image143.svg"/><Relationship Id="rId4" Type="http://schemas.openxmlformats.org/officeDocument/2006/relationships/image" Target="../media/image140.jpeg"/><Relationship Id="rId9" Type="http://schemas.openxmlformats.org/officeDocument/2006/relationships/image" Target="../media/image142.png"/><Relationship Id="rId14" Type="http://schemas.openxmlformats.org/officeDocument/2006/relationships/image" Target="../media/image13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13" Type="http://schemas.openxmlformats.org/officeDocument/2006/relationships/image" Target="../media/image136.png"/><Relationship Id="rId3" Type="http://schemas.openxmlformats.org/officeDocument/2006/relationships/image" Target="../media/image6.pn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11" Type="http://schemas.openxmlformats.org/officeDocument/2006/relationships/image" Target="../media/image153.jpeg"/><Relationship Id="rId5" Type="http://schemas.openxmlformats.org/officeDocument/2006/relationships/image" Target="../media/image147.svg"/><Relationship Id="rId10" Type="http://schemas.openxmlformats.org/officeDocument/2006/relationships/image" Target="../media/image152.jpeg"/><Relationship Id="rId4" Type="http://schemas.openxmlformats.org/officeDocument/2006/relationships/image" Target="../media/image146.png"/><Relationship Id="rId9" Type="http://schemas.openxmlformats.org/officeDocument/2006/relationships/image" Target="../media/image151.jpeg"/><Relationship Id="rId14" Type="http://schemas.openxmlformats.org/officeDocument/2006/relationships/image" Target="../media/image13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sv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2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image" Target="../media/image18.svg"/><Relationship Id="rId7" Type="http://schemas.openxmlformats.org/officeDocument/2006/relationships/image" Target="../media/image5.pn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7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4.svg"/><Relationship Id="rId5" Type="http://schemas.openxmlformats.org/officeDocument/2006/relationships/image" Target="../media/image19.pn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6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9.svg"/><Relationship Id="rId7" Type="http://schemas.openxmlformats.org/officeDocument/2006/relationships/image" Target="../media/image35.svg"/><Relationship Id="rId12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38.jpeg"/><Relationship Id="rId4" Type="http://schemas.openxmlformats.org/officeDocument/2006/relationships/image" Target="../media/image5.png"/><Relationship Id="rId9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42.svg"/><Relationship Id="rId5" Type="http://schemas.openxmlformats.org/officeDocument/2006/relationships/image" Target="../media/image17.pn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12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46.jpeg"/><Relationship Id="rId5" Type="http://schemas.openxmlformats.org/officeDocument/2006/relationships/image" Target="../media/image44.jpeg"/><Relationship Id="rId10" Type="http://schemas.openxmlformats.org/officeDocument/2006/relationships/image" Target="../media/image20.svg"/><Relationship Id="rId4" Type="http://schemas.openxmlformats.org/officeDocument/2006/relationships/image" Target="../media/image43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9.png"/><Relationship Id="rId7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0.svg"/><Relationship Id="rId9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.png"/><Relationship Id="rId7" Type="http://schemas.openxmlformats.org/officeDocument/2006/relationships/image" Target="../media/image5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6.png"/><Relationship Id="rId7" Type="http://schemas.openxmlformats.org/officeDocument/2006/relationships/image" Target="../media/image6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3.png"/><Relationship Id="rId5" Type="http://schemas.openxmlformats.org/officeDocument/2006/relationships/image" Target="../media/image59.jpeg"/><Relationship Id="rId10" Type="http://schemas.openxmlformats.org/officeDocument/2006/relationships/image" Target="../media/image18.svg"/><Relationship Id="rId4" Type="http://schemas.openxmlformats.org/officeDocument/2006/relationships/image" Target="../media/image58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22430" y="-176753"/>
            <a:ext cx="8564828" cy="1477118"/>
            <a:chOff x="0" y="0"/>
            <a:chExt cx="11419771" cy="1969490"/>
          </a:xfrm>
        </p:grpSpPr>
        <p:sp>
          <p:nvSpPr>
            <p:cNvPr id="3" name="Freeform 3"/>
            <p:cNvSpPr/>
            <p:nvPr/>
          </p:nvSpPr>
          <p:spPr>
            <a:xfrm>
              <a:off x="6150657" y="0"/>
              <a:ext cx="5269114" cy="1969490"/>
            </a:xfrm>
            <a:custGeom>
              <a:avLst/>
              <a:gdLst/>
              <a:ahLst/>
              <a:cxnLst/>
              <a:rect l="l" t="t" r="r" b="b"/>
              <a:pathLst>
                <a:path w="5269114" h="1969490">
                  <a:moveTo>
                    <a:pt x="0" y="0"/>
                  </a:moveTo>
                  <a:lnTo>
                    <a:pt x="5269114" y="0"/>
                  </a:lnTo>
                  <a:lnTo>
                    <a:pt x="5269114" y="1969490"/>
                  </a:lnTo>
                  <a:lnTo>
                    <a:pt x="0" y="1969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821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269278" cy="1807294"/>
            </a:xfrm>
            <a:custGeom>
              <a:avLst/>
              <a:gdLst/>
              <a:ahLst/>
              <a:cxnLst/>
              <a:rect l="l" t="t" r="r" b="b"/>
              <a:pathLst>
                <a:path w="6269278" h="1807294">
                  <a:moveTo>
                    <a:pt x="0" y="0"/>
                  </a:moveTo>
                  <a:lnTo>
                    <a:pt x="6269278" y="0"/>
                  </a:lnTo>
                  <a:lnTo>
                    <a:pt x="6269278" y="1807294"/>
                  </a:lnTo>
                  <a:lnTo>
                    <a:pt x="0" y="1807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22022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120289" y="285899"/>
            <a:ext cx="1042465" cy="1484778"/>
          </a:xfrm>
          <a:custGeom>
            <a:avLst/>
            <a:gdLst/>
            <a:ahLst/>
            <a:cxnLst/>
            <a:rect l="l" t="t" r="r" b="b"/>
            <a:pathLst>
              <a:path w="1042465" h="1484778">
                <a:moveTo>
                  <a:pt x="0" y="0"/>
                </a:moveTo>
                <a:lnTo>
                  <a:pt x="1042465" y="0"/>
                </a:lnTo>
                <a:lnTo>
                  <a:pt x="1042465" y="1484779"/>
                </a:lnTo>
                <a:lnTo>
                  <a:pt x="0" y="1484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83459" y="541071"/>
            <a:ext cx="1915803" cy="1279293"/>
          </a:xfrm>
          <a:custGeom>
            <a:avLst/>
            <a:gdLst/>
            <a:ahLst/>
            <a:cxnLst/>
            <a:rect l="l" t="t" r="r" b="b"/>
            <a:pathLst>
              <a:path w="1915803" h="1279293">
                <a:moveTo>
                  <a:pt x="0" y="0"/>
                </a:moveTo>
                <a:lnTo>
                  <a:pt x="1915804" y="0"/>
                </a:lnTo>
                <a:lnTo>
                  <a:pt x="1915804" y="1279293"/>
                </a:lnTo>
                <a:lnTo>
                  <a:pt x="0" y="12792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4001952"/>
            <a:ext cx="18319230" cy="6285048"/>
          </a:xfrm>
          <a:custGeom>
            <a:avLst/>
            <a:gdLst/>
            <a:ahLst/>
            <a:cxnLst/>
            <a:rect l="l" t="t" r="r" b="b"/>
            <a:pathLst>
              <a:path w="18319230" h="6285048">
                <a:moveTo>
                  <a:pt x="0" y="0"/>
                </a:moveTo>
                <a:lnTo>
                  <a:pt x="18319230" y="0"/>
                </a:lnTo>
                <a:lnTo>
                  <a:pt x="18319230" y="6285048"/>
                </a:lnTo>
                <a:lnTo>
                  <a:pt x="0" y="62850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3000"/>
            </a:blip>
            <a:stretch>
              <a:fillRect t="-76281" b="-1790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599263" y="3101387"/>
            <a:ext cx="13371042" cy="66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9"/>
              </a:lnSpc>
            </a:pPr>
            <a:r>
              <a:rPr lang="en-US" sz="3870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กองพัฒนาขีดความสามารถธุรกิจอุตสาหกรรม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192034" y="175915"/>
            <a:ext cx="7697649" cy="695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4114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กรมส่งเสริมอุตสาหกรรม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59216" y="1963239"/>
            <a:ext cx="14388004" cy="1801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69"/>
              </a:lnSpc>
            </a:pPr>
            <a:r>
              <a:rPr lang="en-US" sz="5692" b="1" spc="56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การดำเนินการส่งเสริมคุณธรรม จริยธรรม</a:t>
            </a:r>
          </a:p>
          <a:p>
            <a:pPr algn="l">
              <a:lnSpc>
                <a:spcPts val="6572"/>
              </a:lnSpc>
            </a:pPr>
            <a:endParaRPr lang="en-US" sz="5692" b="1" spc="56">
              <a:solidFill>
                <a:srgbClr val="0C356A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11" name="Freeform 11"/>
          <p:cNvSpPr/>
          <p:nvPr/>
        </p:nvSpPr>
        <p:spPr>
          <a:xfrm flipV="1">
            <a:off x="-1988271" y="-1081459"/>
            <a:ext cx="3379724" cy="7077955"/>
          </a:xfrm>
          <a:custGeom>
            <a:avLst/>
            <a:gdLst/>
            <a:ahLst/>
            <a:cxnLst/>
            <a:rect l="l" t="t" r="r" b="b"/>
            <a:pathLst>
              <a:path w="3379724" h="7077955">
                <a:moveTo>
                  <a:pt x="0" y="7077956"/>
                </a:moveTo>
                <a:lnTo>
                  <a:pt x="3379723" y="7077956"/>
                </a:lnTo>
                <a:lnTo>
                  <a:pt x="3379723" y="0"/>
                </a:lnTo>
                <a:lnTo>
                  <a:pt x="0" y="0"/>
                </a:lnTo>
                <a:lnTo>
                  <a:pt x="0" y="7077956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6116" y="196976"/>
            <a:ext cx="985167" cy="1403169"/>
          </a:xfrm>
          <a:custGeom>
            <a:avLst/>
            <a:gdLst/>
            <a:ahLst/>
            <a:cxnLst/>
            <a:rect l="l" t="t" r="r" b="b"/>
            <a:pathLst>
              <a:path w="985167" h="1403169">
                <a:moveTo>
                  <a:pt x="0" y="0"/>
                </a:moveTo>
                <a:lnTo>
                  <a:pt x="985168" y="0"/>
                </a:lnTo>
                <a:lnTo>
                  <a:pt x="985168" y="1403170"/>
                </a:lnTo>
                <a:lnTo>
                  <a:pt x="0" y="14031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49436" y="247572"/>
            <a:ext cx="2025546" cy="1352574"/>
          </a:xfrm>
          <a:custGeom>
            <a:avLst/>
            <a:gdLst/>
            <a:ahLst/>
            <a:cxnLst/>
            <a:rect l="l" t="t" r="r" b="b"/>
            <a:pathLst>
              <a:path w="2025546" h="1352574">
                <a:moveTo>
                  <a:pt x="0" y="0"/>
                </a:moveTo>
                <a:lnTo>
                  <a:pt x="2025546" y="0"/>
                </a:lnTo>
                <a:lnTo>
                  <a:pt x="2025546" y="1352574"/>
                </a:lnTo>
                <a:lnTo>
                  <a:pt x="0" y="1352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400342" y="6623034"/>
            <a:ext cx="5627383" cy="2341159"/>
            <a:chOff x="0" y="0"/>
            <a:chExt cx="1289747" cy="5365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89747" cy="536573"/>
            </a:xfrm>
            <a:custGeom>
              <a:avLst/>
              <a:gdLst/>
              <a:ahLst/>
              <a:cxnLst/>
              <a:rect l="l" t="t" r="r" b="b"/>
              <a:pathLst>
                <a:path w="1289747" h="536573">
                  <a:moveTo>
                    <a:pt x="56406" y="0"/>
                  </a:moveTo>
                  <a:lnTo>
                    <a:pt x="1233341" y="0"/>
                  </a:lnTo>
                  <a:cubicBezTo>
                    <a:pt x="1264494" y="0"/>
                    <a:pt x="1289747" y="25254"/>
                    <a:pt x="1289747" y="56406"/>
                  </a:cubicBezTo>
                  <a:lnTo>
                    <a:pt x="1289747" y="480167"/>
                  </a:lnTo>
                  <a:cubicBezTo>
                    <a:pt x="1289747" y="495127"/>
                    <a:pt x="1283805" y="509474"/>
                    <a:pt x="1273226" y="520052"/>
                  </a:cubicBezTo>
                  <a:cubicBezTo>
                    <a:pt x="1262648" y="530631"/>
                    <a:pt x="1248301" y="536573"/>
                    <a:pt x="1233341" y="536573"/>
                  </a:cubicBezTo>
                  <a:lnTo>
                    <a:pt x="56406" y="536573"/>
                  </a:lnTo>
                  <a:cubicBezTo>
                    <a:pt x="25254" y="536573"/>
                    <a:pt x="0" y="511319"/>
                    <a:pt x="0" y="480167"/>
                  </a:cubicBezTo>
                  <a:lnTo>
                    <a:pt x="0" y="56406"/>
                  </a:lnTo>
                  <a:cubicBezTo>
                    <a:pt x="0" y="25254"/>
                    <a:pt x="25254" y="0"/>
                    <a:pt x="56406" y="0"/>
                  </a:cubicBezTo>
                  <a:close/>
                </a:path>
              </a:pathLst>
            </a:custGeom>
            <a:solidFill>
              <a:srgbClr val="086FB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289747" cy="574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431923" y="2622681"/>
            <a:ext cx="5827377" cy="3618675"/>
            <a:chOff x="0" y="0"/>
            <a:chExt cx="1468675" cy="9120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68675" cy="912015"/>
            </a:xfrm>
            <a:custGeom>
              <a:avLst/>
              <a:gdLst/>
              <a:ahLst/>
              <a:cxnLst/>
              <a:rect l="l" t="t" r="r" b="b"/>
              <a:pathLst>
                <a:path w="1468675" h="912015">
                  <a:moveTo>
                    <a:pt x="0" y="0"/>
                  </a:moveTo>
                  <a:lnTo>
                    <a:pt x="1468675" y="0"/>
                  </a:lnTo>
                  <a:lnTo>
                    <a:pt x="1468675" y="912015"/>
                  </a:lnTo>
                  <a:lnTo>
                    <a:pt x="0" y="912015"/>
                  </a:lnTo>
                  <a:close/>
                </a:path>
              </a:pathLst>
            </a:custGeom>
            <a:blipFill>
              <a:blip r:embed="rId4"/>
              <a:stretch>
                <a:fillRect l="-5265" r="-5265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353206" y="2241003"/>
            <a:ext cx="5018007" cy="7293954"/>
            <a:chOff x="0" y="0"/>
            <a:chExt cx="812800" cy="11814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1181450"/>
            </a:xfrm>
            <a:custGeom>
              <a:avLst/>
              <a:gdLst/>
              <a:ahLst/>
              <a:cxnLst/>
              <a:rect l="l" t="t" r="r" b="b"/>
              <a:pathLst>
                <a:path w="812800" h="1181450">
                  <a:moveTo>
                    <a:pt x="0" y="0"/>
                  </a:moveTo>
                  <a:lnTo>
                    <a:pt x="812800" y="0"/>
                  </a:lnTo>
                  <a:lnTo>
                    <a:pt x="812800" y="1181450"/>
                  </a:lnTo>
                  <a:lnTo>
                    <a:pt x="0" y="1181450"/>
                  </a:lnTo>
                  <a:close/>
                </a:path>
              </a:pathLst>
            </a:custGeom>
            <a:blipFill>
              <a:blip r:embed="rId5"/>
              <a:stretch>
                <a:fillRect l="-1270" r="-1270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5371213" y="2241003"/>
            <a:ext cx="5200142" cy="7392789"/>
            <a:chOff x="0" y="0"/>
            <a:chExt cx="812800" cy="11555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1155518"/>
            </a:xfrm>
            <a:custGeom>
              <a:avLst/>
              <a:gdLst/>
              <a:ahLst/>
              <a:cxnLst/>
              <a:rect l="l" t="t" r="r" b="b"/>
              <a:pathLst>
                <a:path w="812800" h="1155518">
                  <a:moveTo>
                    <a:pt x="0" y="0"/>
                  </a:moveTo>
                  <a:lnTo>
                    <a:pt x="812800" y="0"/>
                  </a:lnTo>
                  <a:lnTo>
                    <a:pt x="812800" y="1155518"/>
                  </a:lnTo>
                  <a:lnTo>
                    <a:pt x="0" y="1155518"/>
                  </a:lnTo>
                  <a:close/>
                </a:path>
              </a:pathLst>
            </a:custGeom>
            <a:blipFill>
              <a:blip r:embed="rId6"/>
              <a:stretch>
                <a:fillRect l="-145" r="-145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5924325" y="8052508"/>
            <a:ext cx="2206800" cy="1823369"/>
          </a:xfrm>
          <a:custGeom>
            <a:avLst/>
            <a:gdLst/>
            <a:ahLst/>
            <a:cxnLst/>
            <a:rect l="l" t="t" r="r" b="b"/>
            <a:pathLst>
              <a:path w="2206800" h="1823369">
                <a:moveTo>
                  <a:pt x="0" y="0"/>
                </a:moveTo>
                <a:lnTo>
                  <a:pt x="2206801" y="0"/>
                </a:lnTo>
                <a:lnTo>
                  <a:pt x="2206801" y="1823369"/>
                </a:lnTo>
                <a:lnTo>
                  <a:pt x="0" y="18233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05693">
            <a:off x="13902914" y="669712"/>
            <a:ext cx="1384348" cy="1289174"/>
          </a:xfrm>
          <a:custGeom>
            <a:avLst/>
            <a:gdLst/>
            <a:ahLst/>
            <a:cxnLst/>
            <a:rect l="l" t="t" r="r" b="b"/>
            <a:pathLst>
              <a:path w="1384348" h="1289174">
                <a:moveTo>
                  <a:pt x="0" y="0"/>
                </a:moveTo>
                <a:lnTo>
                  <a:pt x="1384348" y="0"/>
                </a:lnTo>
                <a:lnTo>
                  <a:pt x="1384348" y="1289174"/>
                </a:lnTo>
                <a:lnTo>
                  <a:pt x="0" y="12891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870061" y="6376269"/>
            <a:ext cx="807826" cy="836732"/>
          </a:xfrm>
          <a:custGeom>
            <a:avLst/>
            <a:gdLst/>
            <a:ahLst/>
            <a:cxnLst/>
            <a:rect l="l" t="t" r="r" b="b"/>
            <a:pathLst>
              <a:path w="807826" h="836732">
                <a:moveTo>
                  <a:pt x="0" y="0"/>
                </a:moveTo>
                <a:lnTo>
                  <a:pt x="807827" y="0"/>
                </a:lnTo>
                <a:lnTo>
                  <a:pt x="807827" y="836731"/>
                </a:lnTo>
                <a:lnTo>
                  <a:pt x="0" y="8367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52408">
            <a:off x="10719874" y="2559869"/>
            <a:ext cx="1873960" cy="470347"/>
          </a:xfrm>
          <a:custGeom>
            <a:avLst/>
            <a:gdLst/>
            <a:ahLst/>
            <a:cxnLst/>
            <a:rect l="l" t="t" r="r" b="b"/>
            <a:pathLst>
              <a:path w="1873960" h="470347">
                <a:moveTo>
                  <a:pt x="0" y="0"/>
                </a:moveTo>
                <a:lnTo>
                  <a:pt x="1873960" y="0"/>
                </a:lnTo>
                <a:lnTo>
                  <a:pt x="1873960" y="470347"/>
                </a:lnTo>
                <a:lnTo>
                  <a:pt x="0" y="4703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718" r="-6407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606562" y="614203"/>
            <a:ext cx="10440391" cy="1914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7"/>
              </a:lnSpc>
            </a:pPr>
            <a:r>
              <a:rPr lang="en-US" sz="3753" b="1">
                <a:solidFill>
                  <a:srgbClr val="0C356A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กิจกรรม กข.กสอ.ให้ด้วยใจ </a:t>
            </a:r>
          </a:p>
          <a:p>
            <a:pPr algn="ctr">
              <a:lnSpc>
                <a:spcPts val="5067"/>
              </a:lnSpc>
            </a:pPr>
            <a:r>
              <a:rPr lang="en-US" sz="3753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ได้ด้วยสุข ของเล็กจากเราเติมเต็มเค้าได้</a:t>
            </a:r>
          </a:p>
          <a:p>
            <a:pPr marL="0" lvl="0" indent="0" algn="ctr">
              <a:lnSpc>
                <a:spcPts val="5067"/>
              </a:lnSpc>
            </a:pPr>
            <a:endParaRPr lang="en-US" sz="3753" b="1">
              <a:solidFill>
                <a:srgbClr val="0C356A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976589" y="6756534"/>
            <a:ext cx="4474890" cy="277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8"/>
              </a:lnSpc>
              <a:spcBef>
                <a:spcPct val="0"/>
              </a:spcBef>
            </a:pPr>
            <a:r>
              <a:rPr lang="en-US" sz="1613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เพื่อส่งเสริมและปลูกฝังค่านิยมและวัฒนธรรมจิตอาสา</a:t>
            </a:r>
          </a:p>
          <a:p>
            <a:pPr algn="ctr">
              <a:lnSpc>
                <a:spcPts val="2258"/>
              </a:lnSpc>
              <a:spcBef>
                <a:spcPct val="0"/>
              </a:spcBef>
            </a:pPr>
            <a:r>
              <a:rPr lang="en-US" sz="1613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ให้แก่บุคลากรในหน่วยงานทำความดีเพื่อคนอื่น  </a:t>
            </a:r>
          </a:p>
          <a:p>
            <a:pPr algn="ctr">
              <a:lnSpc>
                <a:spcPts val="2258"/>
              </a:lnSpc>
              <a:spcBef>
                <a:spcPct val="0"/>
              </a:spcBef>
            </a:pPr>
            <a:r>
              <a:rPr lang="en-US" sz="1613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และส่วนรวม โดยมิหวังผลตอบแทน</a:t>
            </a:r>
          </a:p>
          <a:p>
            <a:pPr algn="ctr">
              <a:lnSpc>
                <a:spcPts val="2110"/>
              </a:lnSpc>
              <a:spcBef>
                <a:spcPct val="0"/>
              </a:spcBef>
            </a:pPr>
            <a:r>
              <a:rPr lang="en-US" sz="1507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ผลการดำเนินงาน</a:t>
            </a:r>
          </a:p>
          <a:p>
            <a:pPr algn="ctr">
              <a:lnSpc>
                <a:spcPts val="2110"/>
              </a:lnSpc>
              <a:spcBef>
                <a:spcPct val="0"/>
              </a:spcBef>
            </a:pPr>
            <a:r>
              <a:rPr lang="en-US" sz="1507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ร้อยละ 100 บุคลากร กข. กสอ.</a:t>
            </a:r>
          </a:p>
          <a:p>
            <a:pPr algn="ctr">
              <a:lnSpc>
                <a:spcPts val="2110"/>
              </a:lnSpc>
              <a:spcBef>
                <a:spcPct val="0"/>
              </a:spcBef>
            </a:pPr>
            <a:r>
              <a:rPr lang="en-US" sz="1507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เข้าร่วมกิจกรรม กข.กสอ.ให้ด้วยใจ </a:t>
            </a:r>
          </a:p>
          <a:p>
            <a:pPr algn="ctr">
              <a:lnSpc>
                <a:spcPts val="2110"/>
              </a:lnSpc>
              <a:spcBef>
                <a:spcPct val="0"/>
              </a:spcBef>
            </a:pPr>
            <a:r>
              <a:rPr lang="en-US" sz="1507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ได้ด้วยสุข ของเล็กจากเราเติมเต็มเค้าได้</a:t>
            </a:r>
          </a:p>
          <a:p>
            <a:pPr algn="ctr">
              <a:lnSpc>
                <a:spcPts val="2258"/>
              </a:lnSpc>
              <a:spcBef>
                <a:spcPct val="0"/>
              </a:spcBef>
            </a:pPr>
            <a:r>
              <a:rPr lang="en-US" sz="1613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</a:p>
          <a:p>
            <a:pPr algn="ctr">
              <a:lnSpc>
                <a:spcPts val="2258"/>
              </a:lnSpc>
              <a:spcBef>
                <a:spcPct val="0"/>
              </a:spcBef>
            </a:pPr>
            <a:endParaRPr lang="en-US" sz="1613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algn="ctr">
              <a:lnSpc>
                <a:spcPts val="2258"/>
              </a:lnSpc>
              <a:spcBef>
                <a:spcPct val="0"/>
              </a:spcBef>
            </a:pPr>
            <a:endParaRPr lang="en-US" sz="1613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9" name="Freeform 19"/>
          <p:cNvSpPr/>
          <p:nvPr/>
        </p:nvSpPr>
        <p:spPr>
          <a:xfrm rot="-1552408">
            <a:off x="16292423" y="6123150"/>
            <a:ext cx="1470605" cy="369109"/>
          </a:xfrm>
          <a:custGeom>
            <a:avLst/>
            <a:gdLst/>
            <a:ahLst/>
            <a:cxnLst/>
            <a:rect l="l" t="t" r="r" b="b"/>
            <a:pathLst>
              <a:path w="1470605" h="369109">
                <a:moveTo>
                  <a:pt x="0" y="0"/>
                </a:moveTo>
                <a:lnTo>
                  <a:pt x="1470605" y="0"/>
                </a:lnTo>
                <a:lnTo>
                  <a:pt x="1470605" y="369109"/>
                </a:lnTo>
                <a:lnTo>
                  <a:pt x="0" y="3691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718" r="-6407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649" y="276953"/>
            <a:ext cx="1029875" cy="1466846"/>
          </a:xfrm>
          <a:custGeom>
            <a:avLst/>
            <a:gdLst/>
            <a:ahLst/>
            <a:cxnLst/>
            <a:rect l="l" t="t" r="r" b="b"/>
            <a:pathLst>
              <a:path w="1029875" h="1466846">
                <a:moveTo>
                  <a:pt x="0" y="0"/>
                </a:moveTo>
                <a:lnTo>
                  <a:pt x="1029874" y="0"/>
                </a:lnTo>
                <a:lnTo>
                  <a:pt x="1029874" y="1466846"/>
                </a:lnTo>
                <a:lnTo>
                  <a:pt x="0" y="14668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97003" y="414134"/>
            <a:ext cx="1835368" cy="1225581"/>
          </a:xfrm>
          <a:custGeom>
            <a:avLst/>
            <a:gdLst/>
            <a:ahLst/>
            <a:cxnLst/>
            <a:rect l="l" t="t" r="r" b="b"/>
            <a:pathLst>
              <a:path w="1835368" h="1225581">
                <a:moveTo>
                  <a:pt x="0" y="0"/>
                </a:moveTo>
                <a:lnTo>
                  <a:pt x="1835368" y="0"/>
                </a:lnTo>
                <a:lnTo>
                  <a:pt x="1835368" y="1225581"/>
                </a:lnTo>
                <a:lnTo>
                  <a:pt x="0" y="12255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02707" y="2673603"/>
            <a:ext cx="5664769" cy="3812450"/>
          </a:xfrm>
          <a:custGeom>
            <a:avLst/>
            <a:gdLst/>
            <a:ahLst/>
            <a:cxnLst/>
            <a:rect l="l" t="t" r="r" b="b"/>
            <a:pathLst>
              <a:path w="5664769" h="3812450">
                <a:moveTo>
                  <a:pt x="0" y="0"/>
                </a:moveTo>
                <a:lnTo>
                  <a:pt x="5664769" y="0"/>
                </a:lnTo>
                <a:lnTo>
                  <a:pt x="5664769" y="3812450"/>
                </a:lnTo>
                <a:lnTo>
                  <a:pt x="0" y="3812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10" b="-1022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97011" y="2617647"/>
            <a:ext cx="5281456" cy="3924361"/>
          </a:xfrm>
          <a:custGeom>
            <a:avLst/>
            <a:gdLst/>
            <a:ahLst/>
            <a:cxnLst/>
            <a:rect l="l" t="t" r="r" b="b"/>
            <a:pathLst>
              <a:path w="5281456" h="3924361">
                <a:moveTo>
                  <a:pt x="0" y="0"/>
                </a:moveTo>
                <a:lnTo>
                  <a:pt x="5281456" y="0"/>
                </a:lnTo>
                <a:lnTo>
                  <a:pt x="5281456" y="3924362"/>
                </a:lnTo>
                <a:lnTo>
                  <a:pt x="0" y="39243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859" t="-14783" r="-685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39640" y="2031491"/>
            <a:ext cx="5375755" cy="7598240"/>
          </a:xfrm>
          <a:custGeom>
            <a:avLst/>
            <a:gdLst/>
            <a:ahLst/>
            <a:cxnLst/>
            <a:rect l="l" t="t" r="r" b="b"/>
            <a:pathLst>
              <a:path w="5375755" h="7598240">
                <a:moveTo>
                  <a:pt x="0" y="0"/>
                </a:moveTo>
                <a:lnTo>
                  <a:pt x="5375755" y="0"/>
                </a:lnTo>
                <a:lnTo>
                  <a:pt x="5375755" y="7598240"/>
                </a:lnTo>
                <a:lnTo>
                  <a:pt x="0" y="7598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86940" y="7017004"/>
            <a:ext cx="10067335" cy="2134255"/>
            <a:chOff x="0" y="0"/>
            <a:chExt cx="2307346" cy="4891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07346" cy="489153"/>
            </a:xfrm>
            <a:custGeom>
              <a:avLst/>
              <a:gdLst/>
              <a:ahLst/>
              <a:cxnLst/>
              <a:rect l="l" t="t" r="r" b="b"/>
              <a:pathLst>
                <a:path w="2307346" h="489153">
                  <a:moveTo>
                    <a:pt x="31530" y="0"/>
                  </a:moveTo>
                  <a:lnTo>
                    <a:pt x="2275816" y="0"/>
                  </a:lnTo>
                  <a:cubicBezTo>
                    <a:pt x="2284178" y="0"/>
                    <a:pt x="2292198" y="3322"/>
                    <a:pt x="2298111" y="9235"/>
                  </a:cubicBezTo>
                  <a:cubicBezTo>
                    <a:pt x="2304024" y="15148"/>
                    <a:pt x="2307346" y="23167"/>
                    <a:pt x="2307346" y="31530"/>
                  </a:cubicBezTo>
                  <a:lnTo>
                    <a:pt x="2307346" y="457623"/>
                  </a:lnTo>
                  <a:cubicBezTo>
                    <a:pt x="2307346" y="465985"/>
                    <a:pt x="2304024" y="474005"/>
                    <a:pt x="2298111" y="479918"/>
                  </a:cubicBezTo>
                  <a:cubicBezTo>
                    <a:pt x="2292198" y="485831"/>
                    <a:pt x="2284178" y="489153"/>
                    <a:pt x="2275816" y="489153"/>
                  </a:cubicBezTo>
                  <a:lnTo>
                    <a:pt x="31530" y="489153"/>
                  </a:lnTo>
                  <a:cubicBezTo>
                    <a:pt x="23167" y="489153"/>
                    <a:pt x="15148" y="485831"/>
                    <a:pt x="9235" y="479918"/>
                  </a:cubicBezTo>
                  <a:cubicBezTo>
                    <a:pt x="3322" y="474005"/>
                    <a:pt x="0" y="465985"/>
                    <a:pt x="0" y="457623"/>
                  </a:cubicBezTo>
                  <a:lnTo>
                    <a:pt x="0" y="31530"/>
                  </a:lnTo>
                  <a:cubicBezTo>
                    <a:pt x="0" y="23167"/>
                    <a:pt x="3322" y="15148"/>
                    <a:pt x="9235" y="9235"/>
                  </a:cubicBezTo>
                  <a:cubicBezTo>
                    <a:pt x="15148" y="3322"/>
                    <a:pt x="23167" y="0"/>
                    <a:pt x="31530" y="0"/>
                  </a:cubicBezTo>
                  <a:close/>
                </a:path>
              </a:pathLst>
            </a:custGeom>
            <a:solidFill>
              <a:srgbClr val="086FB6">
                <a:alpha val="7098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07346" cy="52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738511" y="1346201"/>
            <a:ext cx="1011378" cy="795196"/>
          </a:xfrm>
          <a:custGeom>
            <a:avLst/>
            <a:gdLst/>
            <a:ahLst/>
            <a:cxnLst/>
            <a:rect l="l" t="t" r="r" b="b"/>
            <a:pathLst>
              <a:path w="1011378" h="795196">
                <a:moveTo>
                  <a:pt x="0" y="0"/>
                </a:moveTo>
                <a:lnTo>
                  <a:pt x="1011378" y="0"/>
                </a:lnTo>
                <a:lnTo>
                  <a:pt x="1011378" y="795196"/>
                </a:lnTo>
                <a:lnTo>
                  <a:pt x="0" y="7951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580822" y="7926335"/>
            <a:ext cx="3545996" cy="2663930"/>
          </a:xfrm>
          <a:custGeom>
            <a:avLst/>
            <a:gdLst/>
            <a:ahLst/>
            <a:cxnLst/>
            <a:rect l="l" t="t" r="r" b="b"/>
            <a:pathLst>
              <a:path w="3545996" h="2663930">
                <a:moveTo>
                  <a:pt x="0" y="0"/>
                </a:moveTo>
                <a:lnTo>
                  <a:pt x="3545996" y="0"/>
                </a:lnTo>
                <a:lnTo>
                  <a:pt x="3545996" y="2663930"/>
                </a:lnTo>
                <a:lnTo>
                  <a:pt x="0" y="26639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308432" y="6486053"/>
            <a:ext cx="840651" cy="880263"/>
          </a:xfrm>
          <a:custGeom>
            <a:avLst/>
            <a:gdLst/>
            <a:ahLst/>
            <a:cxnLst/>
            <a:rect l="l" t="t" r="r" b="b"/>
            <a:pathLst>
              <a:path w="840651" h="880263">
                <a:moveTo>
                  <a:pt x="0" y="0"/>
                </a:moveTo>
                <a:lnTo>
                  <a:pt x="840651" y="0"/>
                </a:lnTo>
                <a:lnTo>
                  <a:pt x="840651" y="880263"/>
                </a:lnTo>
                <a:lnTo>
                  <a:pt x="0" y="8802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830202">
            <a:off x="17212406" y="5719694"/>
            <a:ext cx="1244186" cy="1037340"/>
          </a:xfrm>
          <a:custGeom>
            <a:avLst/>
            <a:gdLst/>
            <a:ahLst/>
            <a:cxnLst/>
            <a:rect l="l" t="t" r="r" b="b"/>
            <a:pathLst>
              <a:path w="1244186" h="1037340">
                <a:moveTo>
                  <a:pt x="0" y="0"/>
                </a:moveTo>
                <a:lnTo>
                  <a:pt x="1244186" y="0"/>
                </a:lnTo>
                <a:lnTo>
                  <a:pt x="1244186" y="1037340"/>
                </a:lnTo>
                <a:lnTo>
                  <a:pt x="0" y="10373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615300">
            <a:off x="15251624" y="427543"/>
            <a:ext cx="872976" cy="589259"/>
          </a:xfrm>
          <a:custGeom>
            <a:avLst/>
            <a:gdLst/>
            <a:ahLst/>
            <a:cxnLst/>
            <a:rect l="l" t="t" r="r" b="b"/>
            <a:pathLst>
              <a:path w="872976" h="589259">
                <a:moveTo>
                  <a:pt x="0" y="0"/>
                </a:moveTo>
                <a:lnTo>
                  <a:pt x="872976" y="0"/>
                </a:lnTo>
                <a:lnTo>
                  <a:pt x="872976" y="589258"/>
                </a:lnTo>
                <a:lnTo>
                  <a:pt x="0" y="5892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676808">
            <a:off x="6207619" y="2163545"/>
            <a:ext cx="801641" cy="1020115"/>
          </a:xfrm>
          <a:custGeom>
            <a:avLst/>
            <a:gdLst/>
            <a:ahLst/>
            <a:cxnLst/>
            <a:rect l="l" t="t" r="r" b="b"/>
            <a:pathLst>
              <a:path w="801641" h="1020115">
                <a:moveTo>
                  <a:pt x="0" y="0"/>
                </a:moveTo>
                <a:lnTo>
                  <a:pt x="801640" y="0"/>
                </a:lnTo>
                <a:lnTo>
                  <a:pt x="801640" y="1020115"/>
                </a:lnTo>
                <a:lnTo>
                  <a:pt x="0" y="10201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886940" y="7209704"/>
            <a:ext cx="10221724" cy="212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1599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เพื่อส่งเสริม และปลูกฝังค่านิยม ให้แก่บุคลากรในหน่วยงานในการทำความดีรับผิดชอบต่อสังคมและสิ่งแวดล้อม </a:t>
            </a:r>
          </a:p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1599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ภายใต้หลักจริยธรรมและการจัดการที่ดี แสดงออกถึงความกตัญญูต่อทรัพยากรธรรมชาติและสิ่งแวดล้อม</a:t>
            </a:r>
          </a:p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1599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ผลการดำเนินงาน</a:t>
            </a:r>
          </a:p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1599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 ร้อยละ 63 บุคลากร กข. กสอ.</a:t>
            </a:r>
          </a:p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1599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เข้าร่วมกิจกรรม กข.กสอ ปลูกด้วยมือ ฟื้นฟูระบบนิเวศ</a:t>
            </a:r>
          </a:p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1599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ชายทะเลด้วยใจชาวดีพร้อม</a:t>
            </a:r>
          </a:p>
          <a:p>
            <a:pPr algn="ctr">
              <a:lnSpc>
                <a:spcPts val="2159"/>
              </a:lnSpc>
              <a:spcBef>
                <a:spcPct val="0"/>
              </a:spcBef>
            </a:pPr>
            <a:endParaRPr lang="en-US" sz="1599" b="1">
              <a:solidFill>
                <a:srgbClr val="FFFFFF"/>
              </a:solidFill>
              <a:latin typeface="Prompt Bold"/>
              <a:ea typeface="Prompt Bold"/>
              <a:cs typeface="Prompt Bold"/>
              <a:sym typeface="Prompt Bold"/>
            </a:endParaRPr>
          </a:p>
          <a:p>
            <a:pPr algn="ctr">
              <a:lnSpc>
                <a:spcPts val="2159"/>
              </a:lnSpc>
              <a:spcBef>
                <a:spcPct val="0"/>
              </a:spcBef>
            </a:pPr>
            <a:endParaRPr lang="en-US" sz="1599" b="1">
              <a:solidFill>
                <a:srgbClr val="FFFFFF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653100" y="797542"/>
            <a:ext cx="10434494" cy="1820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2"/>
              </a:lnSpc>
              <a:spcBef>
                <a:spcPct val="0"/>
              </a:spcBef>
            </a:pPr>
            <a:r>
              <a:rPr lang="en-US" sz="3579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กิจกรรม กข.กสอ ปลูกด้วยมือ ฟื้นฟูระบบนิเวศ</a:t>
            </a:r>
          </a:p>
          <a:p>
            <a:pPr algn="ctr">
              <a:lnSpc>
                <a:spcPts val="4832"/>
              </a:lnSpc>
              <a:spcBef>
                <a:spcPct val="0"/>
              </a:spcBef>
            </a:pPr>
            <a:r>
              <a:rPr lang="en-US" sz="3579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ชายทะเลด้วยใจชาวดีพร้อม</a:t>
            </a:r>
          </a:p>
          <a:p>
            <a:pPr algn="ctr">
              <a:lnSpc>
                <a:spcPts val="4832"/>
              </a:lnSpc>
              <a:spcBef>
                <a:spcPct val="0"/>
              </a:spcBef>
            </a:pPr>
            <a:r>
              <a:rPr lang="en-US" sz="3579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9151" y="335117"/>
            <a:ext cx="979282" cy="1394787"/>
          </a:xfrm>
          <a:custGeom>
            <a:avLst/>
            <a:gdLst/>
            <a:ahLst/>
            <a:cxnLst/>
            <a:rect l="l" t="t" r="r" b="b"/>
            <a:pathLst>
              <a:path w="979282" h="1394787">
                <a:moveTo>
                  <a:pt x="0" y="0"/>
                </a:moveTo>
                <a:lnTo>
                  <a:pt x="979282" y="0"/>
                </a:lnTo>
                <a:lnTo>
                  <a:pt x="979282" y="1394787"/>
                </a:lnTo>
                <a:lnTo>
                  <a:pt x="0" y="13947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8925" y="435835"/>
            <a:ext cx="1787099" cy="1193349"/>
          </a:xfrm>
          <a:custGeom>
            <a:avLst/>
            <a:gdLst/>
            <a:ahLst/>
            <a:cxnLst/>
            <a:rect l="l" t="t" r="r" b="b"/>
            <a:pathLst>
              <a:path w="1787099" h="1193349">
                <a:moveTo>
                  <a:pt x="0" y="0"/>
                </a:moveTo>
                <a:lnTo>
                  <a:pt x="1787099" y="0"/>
                </a:lnTo>
                <a:lnTo>
                  <a:pt x="1787099" y="1193350"/>
                </a:lnTo>
                <a:lnTo>
                  <a:pt x="0" y="1193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851087" y="2333605"/>
            <a:ext cx="4391316" cy="3078744"/>
            <a:chOff x="0" y="0"/>
            <a:chExt cx="115932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59324" cy="812800"/>
            </a:xfrm>
            <a:custGeom>
              <a:avLst/>
              <a:gdLst/>
              <a:ahLst/>
              <a:cxnLst/>
              <a:rect l="l" t="t" r="r" b="b"/>
              <a:pathLst>
                <a:path w="1159324" h="812800">
                  <a:moveTo>
                    <a:pt x="40549" y="0"/>
                  </a:moveTo>
                  <a:lnTo>
                    <a:pt x="1118775" y="0"/>
                  </a:lnTo>
                  <a:cubicBezTo>
                    <a:pt x="1129529" y="0"/>
                    <a:pt x="1139843" y="4272"/>
                    <a:pt x="1147447" y="11877"/>
                  </a:cubicBezTo>
                  <a:cubicBezTo>
                    <a:pt x="1155052" y="19481"/>
                    <a:pt x="1159324" y="29795"/>
                    <a:pt x="1159324" y="40549"/>
                  </a:cubicBezTo>
                  <a:lnTo>
                    <a:pt x="1159324" y="772251"/>
                  </a:lnTo>
                  <a:cubicBezTo>
                    <a:pt x="1159324" y="783005"/>
                    <a:pt x="1155052" y="793319"/>
                    <a:pt x="1147447" y="800923"/>
                  </a:cubicBezTo>
                  <a:cubicBezTo>
                    <a:pt x="1139843" y="808528"/>
                    <a:pt x="1129529" y="812800"/>
                    <a:pt x="1118775" y="812800"/>
                  </a:cubicBezTo>
                  <a:lnTo>
                    <a:pt x="40549" y="812800"/>
                  </a:lnTo>
                  <a:cubicBezTo>
                    <a:pt x="29795" y="812800"/>
                    <a:pt x="19481" y="808528"/>
                    <a:pt x="11877" y="800923"/>
                  </a:cubicBezTo>
                  <a:cubicBezTo>
                    <a:pt x="4272" y="793319"/>
                    <a:pt x="0" y="783005"/>
                    <a:pt x="0" y="772251"/>
                  </a:cubicBezTo>
                  <a:lnTo>
                    <a:pt x="0" y="40549"/>
                  </a:lnTo>
                  <a:cubicBezTo>
                    <a:pt x="0" y="29795"/>
                    <a:pt x="4272" y="19481"/>
                    <a:pt x="11877" y="11877"/>
                  </a:cubicBezTo>
                  <a:cubicBezTo>
                    <a:pt x="19481" y="4272"/>
                    <a:pt x="29795" y="0"/>
                    <a:pt x="40549" y="0"/>
                  </a:cubicBezTo>
                  <a:close/>
                </a:path>
              </a:pathLst>
            </a:custGeom>
            <a:blipFill>
              <a:blip r:embed="rId4"/>
              <a:stretch>
                <a:fillRect t="-3487" b="-348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6349324" y="2333605"/>
            <a:ext cx="3170106" cy="317010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6170" y="0"/>
                  </a:moveTo>
                  <a:lnTo>
                    <a:pt x="756630" y="0"/>
                  </a:lnTo>
                  <a:cubicBezTo>
                    <a:pt x="771527" y="0"/>
                    <a:pt x="785814" y="5918"/>
                    <a:pt x="796348" y="16452"/>
                  </a:cubicBezTo>
                  <a:cubicBezTo>
                    <a:pt x="806882" y="26986"/>
                    <a:pt x="812800" y="41273"/>
                    <a:pt x="812800" y="56170"/>
                  </a:cubicBezTo>
                  <a:lnTo>
                    <a:pt x="812800" y="756630"/>
                  </a:lnTo>
                  <a:cubicBezTo>
                    <a:pt x="812800" y="771527"/>
                    <a:pt x="806882" y="785814"/>
                    <a:pt x="796348" y="796348"/>
                  </a:cubicBezTo>
                  <a:cubicBezTo>
                    <a:pt x="785814" y="806882"/>
                    <a:pt x="771527" y="812800"/>
                    <a:pt x="756630" y="812800"/>
                  </a:cubicBezTo>
                  <a:lnTo>
                    <a:pt x="56170" y="812800"/>
                  </a:lnTo>
                  <a:cubicBezTo>
                    <a:pt x="41273" y="812800"/>
                    <a:pt x="26986" y="806882"/>
                    <a:pt x="16452" y="796348"/>
                  </a:cubicBezTo>
                  <a:cubicBezTo>
                    <a:pt x="5918" y="785814"/>
                    <a:pt x="0" y="771527"/>
                    <a:pt x="0" y="756630"/>
                  </a:cubicBezTo>
                  <a:lnTo>
                    <a:pt x="0" y="56170"/>
                  </a:lnTo>
                  <a:cubicBezTo>
                    <a:pt x="0" y="41273"/>
                    <a:pt x="5918" y="26986"/>
                    <a:pt x="16452" y="16452"/>
                  </a:cubicBezTo>
                  <a:cubicBezTo>
                    <a:pt x="26986" y="5918"/>
                    <a:pt x="41273" y="0"/>
                    <a:pt x="56170" y="0"/>
                  </a:cubicBezTo>
                  <a:close/>
                </a:path>
              </a:pathLst>
            </a:custGeom>
            <a:blipFill>
              <a:blip r:embed="rId5"/>
              <a:stretch>
                <a:fillRect t="-1272" b="-32060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-89477" y="6970153"/>
            <a:ext cx="18606535" cy="6000607"/>
          </a:xfrm>
          <a:custGeom>
            <a:avLst/>
            <a:gdLst/>
            <a:ahLst/>
            <a:cxnLst/>
            <a:rect l="l" t="t" r="r" b="b"/>
            <a:pathLst>
              <a:path w="18606535" h="6000607">
                <a:moveTo>
                  <a:pt x="0" y="0"/>
                </a:moveTo>
                <a:lnTo>
                  <a:pt x="18606535" y="0"/>
                </a:lnTo>
                <a:lnTo>
                  <a:pt x="18606535" y="6000607"/>
                </a:lnTo>
                <a:lnTo>
                  <a:pt x="0" y="60006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481020" y="6279475"/>
            <a:ext cx="5627383" cy="2341159"/>
            <a:chOff x="0" y="0"/>
            <a:chExt cx="1289747" cy="5365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89747" cy="536573"/>
            </a:xfrm>
            <a:custGeom>
              <a:avLst/>
              <a:gdLst/>
              <a:ahLst/>
              <a:cxnLst/>
              <a:rect l="l" t="t" r="r" b="b"/>
              <a:pathLst>
                <a:path w="1289747" h="536573">
                  <a:moveTo>
                    <a:pt x="56406" y="0"/>
                  </a:moveTo>
                  <a:lnTo>
                    <a:pt x="1233341" y="0"/>
                  </a:lnTo>
                  <a:cubicBezTo>
                    <a:pt x="1264494" y="0"/>
                    <a:pt x="1289747" y="25254"/>
                    <a:pt x="1289747" y="56406"/>
                  </a:cubicBezTo>
                  <a:lnTo>
                    <a:pt x="1289747" y="480167"/>
                  </a:lnTo>
                  <a:cubicBezTo>
                    <a:pt x="1289747" y="495127"/>
                    <a:pt x="1283805" y="509474"/>
                    <a:pt x="1273226" y="520052"/>
                  </a:cubicBezTo>
                  <a:cubicBezTo>
                    <a:pt x="1262648" y="530631"/>
                    <a:pt x="1248301" y="536573"/>
                    <a:pt x="1233341" y="536573"/>
                  </a:cubicBezTo>
                  <a:lnTo>
                    <a:pt x="56406" y="536573"/>
                  </a:lnTo>
                  <a:cubicBezTo>
                    <a:pt x="25254" y="536573"/>
                    <a:pt x="0" y="511319"/>
                    <a:pt x="0" y="480167"/>
                  </a:cubicBezTo>
                  <a:lnTo>
                    <a:pt x="0" y="56406"/>
                  </a:lnTo>
                  <a:cubicBezTo>
                    <a:pt x="0" y="25254"/>
                    <a:pt x="25254" y="0"/>
                    <a:pt x="56406" y="0"/>
                  </a:cubicBezTo>
                  <a:close/>
                </a:path>
              </a:pathLst>
            </a:custGeom>
            <a:solidFill>
              <a:srgbClr val="086FB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289747" cy="574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168655" y="6736444"/>
            <a:ext cx="6252113" cy="185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เพื่อให้บุคลากรในหน่วยงานได้ตระหนักถึงความสำคัญ</a:t>
            </a:r>
          </a:p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ของการสืบสานวัฒนธรรมและประเพณีไทย ค่านิยมอันดีงาม</a:t>
            </a:r>
          </a:p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ผลการดำเนินงาน</a:t>
            </a:r>
          </a:p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ร้อยละ 71 บุคลากร กข. กสอ.</a:t>
            </a:r>
          </a:p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เข้าร่วมกิจกรรม  " สงกรานต์ กข. ชื่นฉ่ำใจ "</a:t>
            </a:r>
          </a:p>
          <a:p>
            <a:pPr algn="ctr">
              <a:lnSpc>
                <a:spcPts val="2159"/>
              </a:lnSpc>
              <a:spcBef>
                <a:spcPct val="0"/>
              </a:spcBef>
            </a:pPr>
            <a:endParaRPr lang="en-US" sz="1599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420769" y="-298512"/>
            <a:ext cx="2510281" cy="2340837"/>
          </a:xfrm>
          <a:custGeom>
            <a:avLst/>
            <a:gdLst/>
            <a:ahLst/>
            <a:cxnLst/>
            <a:rect l="l" t="t" r="r" b="b"/>
            <a:pathLst>
              <a:path w="2510281" h="2340837">
                <a:moveTo>
                  <a:pt x="0" y="0"/>
                </a:moveTo>
                <a:lnTo>
                  <a:pt x="2510281" y="0"/>
                </a:lnTo>
                <a:lnTo>
                  <a:pt x="2510281" y="2340837"/>
                </a:lnTo>
                <a:lnTo>
                  <a:pt x="0" y="23408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6000"/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4574234" y="2333605"/>
            <a:ext cx="3068339" cy="306833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8033" y="0"/>
                  </a:moveTo>
                  <a:lnTo>
                    <a:pt x="754767" y="0"/>
                  </a:lnTo>
                  <a:cubicBezTo>
                    <a:pt x="770158" y="0"/>
                    <a:pt x="784919" y="6114"/>
                    <a:pt x="795803" y="16997"/>
                  </a:cubicBezTo>
                  <a:cubicBezTo>
                    <a:pt x="806686" y="27881"/>
                    <a:pt x="812800" y="42642"/>
                    <a:pt x="812800" y="58033"/>
                  </a:cubicBezTo>
                  <a:lnTo>
                    <a:pt x="812800" y="754767"/>
                  </a:lnTo>
                  <a:cubicBezTo>
                    <a:pt x="812800" y="770158"/>
                    <a:pt x="806686" y="784919"/>
                    <a:pt x="795803" y="795803"/>
                  </a:cubicBezTo>
                  <a:cubicBezTo>
                    <a:pt x="784919" y="806686"/>
                    <a:pt x="770158" y="812800"/>
                    <a:pt x="754767" y="812800"/>
                  </a:cubicBezTo>
                  <a:lnTo>
                    <a:pt x="58033" y="812800"/>
                  </a:lnTo>
                  <a:cubicBezTo>
                    <a:pt x="42642" y="812800"/>
                    <a:pt x="27881" y="806686"/>
                    <a:pt x="16997" y="795803"/>
                  </a:cubicBezTo>
                  <a:cubicBezTo>
                    <a:pt x="6114" y="784919"/>
                    <a:pt x="0" y="770158"/>
                    <a:pt x="0" y="754767"/>
                  </a:cubicBezTo>
                  <a:lnTo>
                    <a:pt x="0" y="58033"/>
                  </a:lnTo>
                  <a:cubicBezTo>
                    <a:pt x="0" y="42642"/>
                    <a:pt x="6114" y="27881"/>
                    <a:pt x="16997" y="16997"/>
                  </a:cubicBezTo>
                  <a:cubicBezTo>
                    <a:pt x="27881" y="6114"/>
                    <a:pt x="42642" y="0"/>
                    <a:pt x="58033" y="0"/>
                  </a:cubicBezTo>
                  <a:close/>
                </a:path>
              </a:pathLst>
            </a:custGeom>
            <a:blipFill>
              <a:blip r:embed="rId8"/>
              <a:stretch>
                <a:fillRect l="-16747" r="-16747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4574234" y="7913322"/>
            <a:ext cx="3435230" cy="2136300"/>
          </a:xfrm>
          <a:custGeom>
            <a:avLst/>
            <a:gdLst/>
            <a:ahLst/>
            <a:cxnLst/>
            <a:rect l="l" t="t" r="r" b="b"/>
            <a:pathLst>
              <a:path w="3435230" h="2136300">
                <a:moveTo>
                  <a:pt x="0" y="0"/>
                </a:moveTo>
                <a:lnTo>
                  <a:pt x="3435230" y="0"/>
                </a:lnTo>
                <a:lnTo>
                  <a:pt x="3435230" y="2136300"/>
                </a:lnTo>
                <a:lnTo>
                  <a:pt x="0" y="21363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5403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93641" y="2301431"/>
            <a:ext cx="5141333" cy="7266902"/>
          </a:xfrm>
          <a:custGeom>
            <a:avLst/>
            <a:gdLst/>
            <a:ahLst/>
            <a:cxnLst/>
            <a:rect l="l" t="t" r="r" b="b"/>
            <a:pathLst>
              <a:path w="5141333" h="7266902">
                <a:moveTo>
                  <a:pt x="0" y="0"/>
                </a:moveTo>
                <a:lnTo>
                  <a:pt x="5141333" y="0"/>
                </a:lnTo>
                <a:lnTo>
                  <a:pt x="5141333" y="7266902"/>
                </a:lnTo>
                <a:lnTo>
                  <a:pt x="0" y="72669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478752" y="5646586"/>
            <a:ext cx="3040677" cy="4054237"/>
          </a:xfrm>
          <a:custGeom>
            <a:avLst/>
            <a:gdLst/>
            <a:ahLst/>
            <a:cxnLst/>
            <a:rect l="l" t="t" r="r" b="b"/>
            <a:pathLst>
              <a:path w="3040677" h="4054237">
                <a:moveTo>
                  <a:pt x="0" y="0"/>
                </a:moveTo>
                <a:lnTo>
                  <a:pt x="3040677" y="0"/>
                </a:lnTo>
                <a:lnTo>
                  <a:pt x="3040677" y="4054237"/>
                </a:lnTo>
                <a:lnTo>
                  <a:pt x="0" y="40542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77820">
            <a:off x="9235512" y="9152050"/>
            <a:ext cx="1231151" cy="832566"/>
          </a:xfrm>
          <a:custGeom>
            <a:avLst/>
            <a:gdLst/>
            <a:ahLst/>
            <a:cxnLst/>
            <a:rect l="l" t="t" r="r" b="b"/>
            <a:pathLst>
              <a:path w="1231151" h="832566">
                <a:moveTo>
                  <a:pt x="0" y="0"/>
                </a:moveTo>
                <a:lnTo>
                  <a:pt x="1231151" y="0"/>
                </a:lnTo>
                <a:lnTo>
                  <a:pt x="1231151" y="832565"/>
                </a:lnTo>
                <a:lnTo>
                  <a:pt x="0" y="8325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150314">
            <a:off x="10202858" y="5766414"/>
            <a:ext cx="935216" cy="1216542"/>
          </a:xfrm>
          <a:custGeom>
            <a:avLst/>
            <a:gdLst/>
            <a:ahLst/>
            <a:cxnLst/>
            <a:rect l="l" t="t" r="r" b="b"/>
            <a:pathLst>
              <a:path w="935216" h="1216542">
                <a:moveTo>
                  <a:pt x="0" y="0"/>
                </a:moveTo>
                <a:lnTo>
                  <a:pt x="935216" y="0"/>
                </a:lnTo>
                <a:lnTo>
                  <a:pt x="935216" y="1216542"/>
                </a:lnTo>
                <a:lnTo>
                  <a:pt x="0" y="121654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3619405" y="243317"/>
            <a:ext cx="2295473" cy="2161278"/>
          </a:xfrm>
          <a:custGeom>
            <a:avLst/>
            <a:gdLst/>
            <a:ahLst/>
            <a:cxnLst/>
            <a:rect l="l" t="t" r="r" b="b"/>
            <a:pathLst>
              <a:path w="2295473" h="2161278">
                <a:moveTo>
                  <a:pt x="2295473" y="0"/>
                </a:moveTo>
                <a:lnTo>
                  <a:pt x="0" y="0"/>
                </a:lnTo>
                <a:lnTo>
                  <a:pt x="0" y="2161278"/>
                </a:lnTo>
                <a:lnTo>
                  <a:pt x="2295473" y="2161278"/>
                </a:lnTo>
                <a:lnTo>
                  <a:pt x="2295473" y="0"/>
                </a:lnTo>
                <a:close/>
              </a:path>
            </a:pathLst>
          </a:custGeom>
          <a:blipFill>
            <a:blip r:embed="rId14"/>
            <a:stretch>
              <a:fillRect t="-1312" b="-1312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871740" y="644555"/>
            <a:ext cx="9295380" cy="70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4"/>
              </a:lnSpc>
              <a:spcBef>
                <a:spcPct val="0"/>
              </a:spcBef>
            </a:pPr>
            <a:r>
              <a:rPr lang="en-US" sz="4269">
                <a:solidFill>
                  <a:srgbClr val="0057B6"/>
                </a:solidFill>
                <a:latin typeface="Chonburi"/>
                <a:ea typeface="Chonburi"/>
                <a:cs typeface="Chonburi"/>
                <a:sym typeface="Chonburi"/>
              </a:rPr>
              <a:t>กิจกรรม " สงกรานต์ กข. ชื่นฉ่ำใจ "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1076" y="196976"/>
            <a:ext cx="1055194" cy="1502908"/>
          </a:xfrm>
          <a:custGeom>
            <a:avLst/>
            <a:gdLst/>
            <a:ahLst/>
            <a:cxnLst/>
            <a:rect l="l" t="t" r="r" b="b"/>
            <a:pathLst>
              <a:path w="1055194" h="1502908">
                <a:moveTo>
                  <a:pt x="0" y="0"/>
                </a:moveTo>
                <a:lnTo>
                  <a:pt x="1055193" y="0"/>
                </a:lnTo>
                <a:lnTo>
                  <a:pt x="1055193" y="1502908"/>
                </a:lnTo>
                <a:lnTo>
                  <a:pt x="0" y="15029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26024" y="395753"/>
            <a:ext cx="1953001" cy="1304131"/>
          </a:xfrm>
          <a:custGeom>
            <a:avLst/>
            <a:gdLst/>
            <a:ahLst/>
            <a:cxnLst/>
            <a:rect l="l" t="t" r="r" b="b"/>
            <a:pathLst>
              <a:path w="1953001" h="1304131">
                <a:moveTo>
                  <a:pt x="0" y="0"/>
                </a:moveTo>
                <a:lnTo>
                  <a:pt x="1953001" y="0"/>
                </a:lnTo>
                <a:lnTo>
                  <a:pt x="1953001" y="1304131"/>
                </a:lnTo>
                <a:lnTo>
                  <a:pt x="0" y="13041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1076" y="2160683"/>
            <a:ext cx="5378389" cy="7607339"/>
          </a:xfrm>
          <a:custGeom>
            <a:avLst/>
            <a:gdLst/>
            <a:ahLst/>
            <a:cxnLst/>
            <a:rect l="l" t="t" r="r" b="b"/>
            <a:pathLst>
              <a:path w="5378389" h="7607339">
                <a:moveTo>
                  <a:pt x="0" y="0"/>
                </a:moveTo>
                <a:lnTo>
                  <a:pt x="5378388" y="0"/>
                </a:lnTo>
                <a:lnTo>
                  <a:pt x="5378388" y="7607339"/>
                </a:lnTo>
                <a:lnTo>
                  <a:pt x="0" y="76073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260428" y="2160739"/>
            <a:ext cx="5385956" cy="3423335"/>
            <a:chOff x="0" y="0"/>
            <a:chExt cx="10030460" cy="6375400"/>
          </a:xfrm>
        </p:grpSpPr>
        <p:sp>
          <p:nvSpPr>
            <p:cNvPr id="6" name="Freeform 6"/>
            <p:cNvSpPr/>
            <p:nvPr/>
          </p:nvSpPr>
          <p:spPr>
            <a:xfrm>
              <a:off x="12700" y="12700"/>
              <a:ext cx="10005061" cy="6350000"/>
            </a:xfrm>
            <a:custGeom>
              <a:avLst/>
              <a:gdLst/>
              <a:ahLst/>
              <a:cxnLst/>
              <a:rect l="l" t="t" r="r" b="b"/>
              <a:pathLst>
                <a:path w="10005061" h="6350000">
                  <a:moveTo>
                    <a:pt x="7377430" y="80010"/>
                  </a:moveTo>
                  <a:cubicBezTo>
                    <a:pt x="7377430" y="80010"/>
                    <a:pt x="6350000" y="0"/>
                    <a:pt x="5002530" y="0"/>
                  </a:cubicBezTo>
                  <a:cubicBezTo>
                    <a:pt x="3655060" y="0"/>
                    <a:pt x="2627630" y="80010"/>
                    <a:pt x="2627630" y="80010"/>
                  </a:cubicBezTo>
                  <a:cubicBezTo>
                    <a:pt x="1176020" y="80010"/>
                    <a:pt x="0" y="1257300"/>
                    <a:pt x="0" y="2707640"/>
                  </a:cubicBezTo>
                  <a:lnTo>
                    <a:pt x="0" y="3134360"/>
                  </a:lnTo>
                  <a:lnTo>
                    <a:pt x="0" y="3214370"/>
                  </a:lnTo>
                  <a:lnTo>
                    <a:pt x="0" y="3641090"/>
                  </a:lnTo>
                  <a:cubicBezTo>
                    <a:pt x="0" y="5092700"/>
                    <a:pt x="1176020" y="6269990"/>
                    <a:pt x="2627630" y="6269990"/>
                  </a:cubicBezTo>
                  <a:cubicBezTo>
                    <a:pt x="2627630" y="6269990"/>
                    <a:pt x="3655060" y="6350000"/>
                    <a:pt x="5002530" y="6350000"/>
                  </a:cubicBezTo>
                  <a:cubicBezTo>
                    <a:pt x="6350000" y="6350000"/>
                    <a:pt x="7377430" y="6269990"/>
                    <a:pt x="7377430" y="6269990"/>
                  </a:cubicBezTo>
                  <a:cubicBezTo>
                    <a:pt x="8829040" y="6269990"/>
                    <a:pt x="10005061" y="5093970"/>
                    <a:pt x="10005061" y="3642360"/>
                  </a:cubicBezTo>
                  <a:lnTo>
                    <a:pt x="10005061" y="3215640"/>
                  </a:lnTo>
                  <a:lnTo>
                    <a:pt x="10005061" y="3135630"/>
                  </a:lnTo>
                  <a:lnTo>
                    <a:pt x="10005061" y="2708910"/>
                  </a:lnTo>
                  <a:cubicBezTo>
                    <a:pt x="10005060" y="1257300"/>
                    <a:pt x="8829040" y="80010"/>
                    <a:pt x="7377430" y="80010"/>
                  </a:cubicBezTo>
                  <a:close/>
                </a:path>
              </a:pathLst>
            </a:custGeom>
            <a:blipFill>
              <a:blip r:embed="rId5"/>
              <a:stretch>
                <a:fillRect t="-9085" b="-9085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0030461" cy="6375400"/>
            </a:xfrm>
            <a:custGeom>
              <a:avLst/>
              <a:gdLst/>
              <a:ahLst/>
              <a:cxnLst/>
              <a:rect l="l" t="t" r="r" b="b"/>
              <a:pathLst>
                <a:path w="10030461" h="6375400">
                  <a:moveTo>
                    <a:pt x="5015230" y="6375400"/>
                  </a:moveTo>
                  <a:cubicBezTo>
                    <a:pt x="3683000" y="6375400"/>
                    <a:pt x="2649220" y="6295390"/>
                    <a:pt x="2639060" y="6295390"/>
                  </a:cubicBezTo>
                  <a:cubicBezTo>
                    <a:pt x="1184910" y="6295390"/>
                    <a:pt x="0" y="5110480"/>
                    <a:pt x="0" y="3655060"/>
                  </a:cubicBezTo>
                  <a:lnTo>
                    <a:pt x="0" y="2721610"/>
                  </a:lnTo>
                  <a:cubicBezTo>
                    <a:pt x="0" y="1264920"/>
                    <a:pt x="1184910" y="80010"/>
                    <a:pt x="2640330" y="80010"/>
                  </a:cubicBezTo>
                  <a:cubicBezTo>
                    <a:pt x="2650490" y="80010"/>
                    <a:pt x="3683000" y="0"/>
                    <a:pt x="5015230" y="0"/>
                  </a:cubicBezTo>
                  <a:cubicBezTo>
                    <a:pt x="6336030" y="0"/>
                    <a:pt x="7362190" y="77470"/>
                    <a:pt x="7390130" y="80010"/>
                  </a:cubicBezTo>
                  <a:cubicBezTo>
                    <a:pt x="8845550" y="80010"/>
                    <a:pt x="10030461" y="1264920"/>
                    <a:pt x="10030461" y="2720340"/>
                  </a:cubicBezTo>
                  <a:lnTo>
                    <a:pt x="10030461" y="3653790"/>
                  </a:lnTo>
                  <a:cubicBezTo>
                    <a:pt x="10030461" y="5110480"/>
                    <a:pt x="8845551" y="6294120"/>
                    <a:pt x="7390130" y="6294120"/>
                  </a:cubicBezTo>
                  <a:cubicBezTo>
                    <a:pt x="7381240" y="6295390"/>
                    <a:pt x="6347460" y="6375400"/>
                    <a:pt x="5015230" y="6375400"/>
                  </a:cubicBezTo>
                  <a:close/>
                  <a:moveTo>
                    <a:pt x="5015230" y="25400"/>
                  </a:moveTo>
                  <a:cubicBezTo>
                    <a:pt x="3684270" y="25400"/>
                    <a:pt x="2651760" y="105410"/>
                    <a:pt x="2641600" y="105410"/>
                  </a:cubicBezTo>
                  <a:cubicBezTo>
                    <a:pt x="1198880" y="105410"/>
                    <a:pt x="25400" y="1278890"/>
                    <a:pt x="25400" y="2720340"/>
                  </a:cubicBezTo>
                  <a:lnTo>
                    <a:pt x="25400" y="3653790"/>
                  </a:lnTo>
                  <a:cubicBezTo>
                    <a:pt x="25400" y="5095240"/>
                    <a:pt x="1198880" y="6268720"/>
                    <a:pt x="2640330" y="6268720"/>
                  </a:cubicBezTo>
                  <a:cubicBezTo>
                    <a:pt x="2651760" y="6269990"/>
                    <a:pt x="3684270" y="6348730"/>
                    <a:pt x="5015230" y="6348730"/>
                  </a:cubicBezTo>
                  <a:cubicBezTo>
                    <a:pt x="6346190" y="6348730"/>
                    <a:pt x="7378700" y="6268720"/>
                    <a:pt x="7388860" y="6268720"/>
                  </a:cubicBezTo>
                  <a:cubicBezTo>
                    <a:pt x="8831580" y="6268720"/>
                    <a:pt x="10005060" y="5095240"/>
                    <a:pt x="10005060" y="3653790"/>
                  </a:cubicBezTo>
                  <a:lnTo>
                    <a:pt x="10005060" y="2720340"/>
                  </a:lnTo>
                  <a:cubicBezTo>
                    <a:pt x="10005060" y="1278890"/>
                    <a:pt x="8831580" y="105410"/>
                    <a:pt x="7390130" y="105410"/>
                  </a:cubicBezTo>
                  <a:lnTo>
                    <a:pt x="7388861" y="105410"/>
                  </a:lnTo>
                  <a:cubicBezTo>
                    <a:pt x="7378700" y="105410"/>
                    <a:pt x="6346190" y="25400"/>
                    <a:pt x="5015230" y="25400"/>
                  </a:cubicBezTo>
                  <a:close/>
                </a:path>
              </a:pathLst>
            </a:custGeom>
            <a:solidFill>
              <a:srgbClr val="03954B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224562" y="2383867"/>
            <a:ext cx="5447441" cy="3462415"/>
            <a:chOff x="0" y="0"/>
            <a:chExt cx="10030460" cy="6375400"/>
          </a:xfrm>
        </p:grpSpPr>
        <p:sp>
          <p:nvSpPr>
            <p:cNvPr id="9" name="Freeform 9"/>
            <p:cNvSpPr/>
            <p:nvPr/>
          </p:nvSpPr>
          <p:spPr>
            <a:xfrm>
              <a:off x="12700" y="12700"/>
              <a:ext cx="10005061" cy="6350000"/>
            </a:xfrm>
            <a:custGeom>
              <a:avLst/>
              <a:gdLst/>
              <a:ahLst/>
              <a:cxnLst/>
              <a:rect l="l" t="t" r="r" b="b"/>
              <a:pathLst>
                <a:path w="10005061" h="6350000">
                  <a:moveTo>
                    <a:pt x="7377430" y="80010"/>
                  </a:moveTo>
                  <a:cubicBezTo>
                    <a:pt x="7377430" y="80010"/>
                    <a:pt x="6350000" y="0"/>
                    <a:pt x="5002530" y="0"/>
                  </a:cubicBezTo>
                  <a:cubicBezTo>
                    <a:pt x="3655060" y="0"/>
                    <a:pt x="2627630" y="80010"/>
                    <a:pt x="2627630" y="80010"/>
                  </a:cubicBezTo>
                  <a:cubicBezTo>
                    <a:pt x="1176020" y="80010"/>
                    <a:pt x="0" y="1257300"/>
                    <a:pt x="0" y="2707640"/>
                  </a:cubicBezTo>
                  <a:lnTo>
                    <a:pt x="0" y="3134360"/>
                  </a:lnTo>
                  <a:lnTo>
                    <a:pt x="0" y="3214370"/>
                  </a:lnTo>
                  <a:lnTo>
                    <a:pt x="0" y="3641090"/>
                  </a:lnTo>
                  <a:cubicBezTo>
                    <a:pt x="0" y="5092700"/>
                    <a:pt x="1176020" y="6269990"/>
                    <a:pt x="2627630" y="6269990"/>
                  </a:cubicBezTo>
                  <a:cubicBezTo>
                    <a:pt x="2627630" y="6269990"/>
                    <a:pt x="3655060" y="6350000"/>
                    <a:pt x="5002530" y="6350000"/>
                  </a:cubicBezTo>
                  <a:cubicBezTo>
                    <a:pt x="6350000" y="6350000"/>
                    <a:pt x="7377430" y="6269990"/>
                    <a:pt x="7377430" y="6269990"/>
                  </a:cubicBezTo>
                  <a:cubicBezTo>
                    <a:pt x="8829040" y="6269990"/>
                    <a:pt x="10005061" y="5093970"/>
                    <a:pt x="10005061" y="3642360"/>
                  </a:cubicBezTo>
                  <a:lnTo>
                    <a:pt x="10005061" y="3215640"/>
                  </a:lnTo>
                  <a:lnTo>
                    <a:pt x="10005061" y="3135630"/>
                  </a:lnTo>
                  <a:lnTo>
                    <a:pt x="10005061" y="2708910"/>
                  </a:lnTo>
                  <a:cubicBezTo>
                    <a:pt x="10005060" y="1257300"/>
                    <a:pt x="8829040" y="80010"/>
                    <a:pt x="7377430" y="80010"/>
                  </a:cubicBezTo>
                  <a:close/>
                </a:path>
              </a:pathLst>
            </a:custGeom>
            <a:blipFill>
              <a:blip r:embed="rId6"/>
              <a:stretch>
                <a:fillRect l="-12174" r="-40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030461" cy="6375400"/>
            </a:xfrm>
            <a:custGeom>
              <a:avLst/>
              <a:gdLst/>
              <a:ahLst/>
              <a:cxnLst/>
              <a:rect l="l" t="t" r="r" b="b"/>
              <a:pathLst>
                <a:path w="10030461" h="6375400">
                  <a:moveTo>
                    <a:pt x="5015230" y="6375400"/>
                  </a:moveTo>
                  <a:cubicBezTo>
                    <a:pt x="3683000" y="6375400"/>
                    <a:pt x="2649220" y="6295390"/>
                    <a:pt x="2639060" y="6295390"/>
                  </a:cubicBezTo>
                  <a:cubicBezTo>
                    <a:pt x="1184910" y="6295390"/>
                    <a:pt x="0" y="5110480"/>
                    <a:pt x="0" y="3655060"/>
                  </a:cubicBezTo>
                  <a:lnTo>
                    <a:pt x="0" y="2721610"/>
                  </a:lnTo>
                  <a:cubicBezTo>
                    <a:pt x="0" y="1264920"/>
                    <a:pt x="1184910" y="80010"/>
                    <a:pt x="2640330" y="80010"/>
                  </a:cubicBezTo>
                  <a:cubicBezTo>
                    <a:pt x="2650490" y="80010"/>
                    <a:pt x="3683000" y="0"/>
                    <a:pt x="5015230" y="0"/>
                  </a:cubicBezTo>
                  <a:cubicBezTo>
                    <a:pt x="6336030" y="0"/>
                    <a:pt x="7362190" y="77470"/>
                    <a:pt x="7390130" y="80010"/>
                  </a:cubicBezTo>
                  <a:cubicBezTo>
                    <a:pt x="8845550" y="80010"/>
                    <a:pt x="10030461" y="1264920"/>
                    <a:pt x="10030461" y="2720340"/>
                  </a:cubicBezTo>
                  <a:lnTo>
                    <a:pt x="10030461" y="3653790"/>
                  </a:lnTo>
                  <a:cubicBezTo>
                    <a:pt x="10030461" y="5110480"/>
                    <a:pt x="8845551" y="6294120"/>
                    <a:pt x="7390130" y="6294120"/>
                  </a:cubicBezTo>
                  <a:cubicBezTo>
                    <a:pt x="7381240" y="6295390"/>
                    <a:pt x="6347460" y="6375400"/>
                    <a:pt x="5015230" y="6375400"/>
                  </a:cubicBezTo>
                  <a:close/>
                  <a:moveTo>
                    <a:pt x="5015230" y="25400"/>
                  </a:moveTo>
                  <a:cubicBezTo>
                    <a:pt x="3684270" y="25400"/>
                    <a:pt x="2651760" y="105410"/>
                    <a:pt x="2641600" y="105410"/>
                  </a:cubicBezTo>
                  <a:cubicBezTo>
                    <a:pt x="1198880" y="105410"/>
                    <a:pt x="25400" y="1278890"/>
                    <a:pt x="25400" y="2720340"/>
                  </a:cubicBezTo>
                  <a:lnTo>
                    <a:pt x="25400" y="3653790"/>
                  </a:lnTo>
                  <a:cubicBezTo>
                    <a:pt x="25400" y="5095240"/>
                    <a:pt x="1198880" y="6268720"/>
                    <a:pt x="2640330" y="6268720"/>
                  </a:cubicBezTo>
                  <a:cubicBezTo>
                    <a:pt x="2651760" y="6269990"/>
                    <a:pt x="3684270" y="6348730"/>
                    <a:pt x="5015230" y="6348730"/>
                  </a:cubicBezTo>
                  <a:cubicBezTo>
                    <a:pt x="6346190" y="6348730"/>
                    <a:pt x="7378700" y="6268720"/>
                    <a:pt x="7388860" y="6268720"/>
                  </a:cubicBezTo>
                  <a:cubicBezTo>
                    <a:pt x="8831580" y="6268720"/>
                    <a:pt x="10005060" y="5095240"/>
                    <a:pt x="10005060" y="3653790"/>
                  </a:cubicBezTo>
                  <a:lnTo>
                    <a:pt x="10005060" y="2720340"/>
                  </a:lnTo>
                  <a:cubicBezTo>
                    <a:pt x="10005060" y="1278890"/>
                    <a:pt x="8831580" y="105410"/>
                    <a:pt x="7390130" y="105410"/>
                  </a:cubicBezTo>
                  <a:lnTo>
                    <a:pt x="7388861" y="105410"/>
                  </a:lnTo>
                  <a:cubicBezTo>
                    <a:pt x="7378700" y="105410"/>
                    <a:pt x="6346190" y="25400"/>
                    <a:pt x="5015230" y="25400"/>
                  </a:cubicBezTo>
                  <a:close/>
                </a:path>
              </a:pathLst>
            </a:custGeom>
            <a:solidFill>
              <a:srgbClr val="03954B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6574753" y="5846281"/>
            <a:ext cx="4884482" cy="3104596"/>
            <a:chOff x="0" y="0"/>
            <a:chExt cx="10030460" cy="6375400"/>
          </a:xfrm>
        </p:grpSpPr>
        <p:sp>
          <p:nvSpPr>
            <p:cNvPr id="12" name="Freeform 12"/>
            <p:cNvSpPr/>
            <p:nvPr/>
          </p:nvSpPr>
          <p:spPr>
            <a:xfrm>
              <a:off x="12700" y="12700"/>
              <a:ext cx="10005061" cy="6350000"/>
            </a:xfrm>
            <a:custGeom>
              <a:avLst/>
              <a:gdLst/>
              <a:ahLst/>
              <a:cxnLst/>
              <a:rect l="l" t="t" r="r" b="b"/>
              <a:pathLst>
                <a:path w="10005061" h="6350000">
                  <a:moveTo>
                    <a:pt x="7377430" y="80010"/>
                  </a:moveTo>
                  <a:cubicBezTo>
                    <a:pt x="7377430" y="80010"/>
                    <a:pt x="6350000" y="0"/>
                    <a:pt x="5002530" y="0"/>
                  </a:cubicBezTo>
                  <a:cubicBezTo>
                    <a:pt x="3655060" y="0"/>
                    <a:pt x="2627630" y="80010"/>
                    <a:pt x="2627630" y="80010"/>
                  </a:cubicBezTo>
                  <a:cubicBezTo>
                    <a:pt x="1176020" y="80010"/>
                    <a:pt x="0" y="1257300"/>
                    <a:pt x="0" y="2707640"/>
                  </a:cubicBezTo>
                  <a:lnTo>
                    <a:pt x="0" y="3134360"/>
                  </a:lnTo>
                  <a:lnTo>
                    <a:pt x="0" y="3214370"/>
                  </a:lnTo>
                  <a:lnTo>
                    <a:pt x="0" y="3641090"/>
                  </a:lnTo>
                  <a:cubicBezTo>
                    <a:pt x="0" y="5092700"/>
                    <a:pt x="1176020" y="6269990"/>
                    <a:pt x="2627630" y="6269990"/>
                  </a:cubicBezTo>
                  <a:cubicBezTo>
                    <a:pt x="2627630" y="6269990"/>
                    <a:pt x="3655060" y="6350000"/>
                    <a:pt x="5002530" y="6350000"/>
                  </a:cubicBezTo>
                  <a:cubicBezTo>
                    <a:pt x="6350000" y="6350000"/>
                    <a:pt x="7377430" y="6269990"/>
                    <a:pt x="7377430" y="6269990"/>
                  </a:cubicBezTo>
                  <a:cubicBezTo>
                    <a:pt x="8829040" y="6269990"/>
                    <a:pt x="10005061" y="5093970"/>
                    <a:pt x="10005061" y="3642360"/>
                  </a:cubicBezTo>
                  <a:lnTo>
                    <a:pt x="10005061" y="3215640"/>
                  </a:lnTo>
                  <a:lnTo>
                    <a:pt x="10005061" y="3135630"/>
                  </a:lnTo>
                  <a:lnTo>
                    <a:pt x="10005061" y="2708910"/>
                  </a:lnTo>
                  <a:cubicBezTo>
                    <a:pt x="10005060" y="1257300"/>
                    <a:pt x="8829040" y="80010"/>
                    <a:pt x="7377430" y="80010"/>
                  </a:cubicBezTo>
                  <a:close/>
                </a:path>
              </a:pathLst>
            </a:custGeom>
            <a:blipFill>
              <a:blip r:embed="rId7"/>
              <a:stretch>
                <a:fillRect t="-9085" b="-9085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0030461" cy="6375400"/>
            </a:xfrm>
            <a:custGeom>
              <a:avLst/>
              <a:gdLst/>
              <a:ahLst/>
              <a:cxnLst/>
              <a:rect l="l" t="t" r="r" b="b"/>
              <a:pathLst>
                <a:path w="10030461" h="6375400">
                  <a:moveTo>
                    <a:pt x="5015230" y="6375400"/>
                  </a:moveTo>
                  <a:cubicBezTo>
                    <a:pt x="3683000" y="6375400"/>
                    <a:pt x="2649220" y="6295390"/>
                    <a:pt x="2639060" y="6295390"/>
                  </a:cubicBezTo>
                  <a:cubicBezTo>
                    <a:pt x="1184910" y="6295390"/>
                    <a:pt x="0" y="5110480"/>
                    <a:pt x="0" y="3655060"/>
                  </a:cubicBezTo>
                  <a:lnTo>
                    <a:pt x="0" y="2721610"/>
                  </a:lnTo>
                  <a:cubicBezTo>
                    <a:pt x="0" y="1264920"/>
                    <a:pt x="1184910" y="80010"/>
                    <a:pt x="2640330" y="80010"/>
                  </a:cubicBezTo>
                  <a:cubicBezTo>
                    <a:pt x="2650490" y="80010"/>
                    <a:pt x="3683000" y="0"/>
                    <a:pt x="5015230" y="0"/>
                  </a:cubicBezTo>
                  <a:cubicBezTo>
                    <a:pt x="6336030" y="0"/>
                    <a:pt x="7362190" y="77470"/>
                    <a:pt x="7390130" y="80010"/>
                  </a:cubicBezTo>
                  <a:cubicBezTo>
                    <a:pt x="8845550" y="80010"/>
                    <a:pt x="10030461" y="1264920"/>
                    <a:pt x="10030461" y="2720340"/>
                  </a:cubicBezTo>
                  <a:lnTo>
                    <a:pt x="10030461" y="3653790"/>
                  </a:lnTo>
                  <a:cubicBezTo>
                    <a:pt x="10030461" y="5110480"/>
                    <a:pt x="8845551" y="6294120"/>
                    <a:pt x="7390130" y="6294120"/>
                  </a:cubicBezTo>
                  <a:cubicBezTo>
                    <a:pt x="7381240" y="6295390"/>
                    <a:pt x="6347460" y="6375400"/>
                    <a:pt x="5015230" y="6375400"/>
                  </a:cubicBezTo>
                  <a:close/>
                  <a:moveTo>
                    <a:pt x="5015230" y="25400"/>
                  </a:moveTo>
                  <a:cubicBezTo>
                    <a:pt x="3684270" y="25400"/>
                    <a:pt x="2651760" y="105410"/>
                    <a:pt x="2641600" y="105410"/>
                  </a:cubicBezTo>
                  <a:cubicBezTo>
                    <a:pt x="1198880" y="105410"/>
                    <a:pt x="25400" y="1278890"/>
                    <a:pt x="25400" y="2720340"/>
                  </a:cubicBezTo>
                  <a:lnTo>
                    <a:pt x="25400" y="3653790"/>
                  </a:lnTo>
                  <a:cubicBezTo>
                    <a:pt x="25400" y="5095240"/>
                    <a:pt x="1198880" y="6268720"/>
                    <a:pt x="2640330" y="6268720"/>
                  </a:cubicBezTo>
                  <a:cubicBezTo>
                    <a:pt x="2651760" y="6269990"/>
                    <a:pt x="3684270" y="6348730"/>
                    <a:pt x="5015230" y="6348730"/>
                  </a:cubicBezTo>
                  <a:cubicBezTo>
                    <a:pt x="6346190" y="6348730"/>
                    <a:pt x="7378700" y="6268720"/>
                    <a:pt x="7388860" y="6268720"/>
                  </a:cubicBezTo>
                  <a:cubicBezTo>
                    <a:pt x="8831580" y="6268720"/>
                    <a:pt x="10005060" y="5095240"/>
                    <a:pt x="10005060" y="3653790"/>
                  </a:cubicBezTo>
                  <a:lnTo>
                    <a:pt x="10005060" y="2720340"/>
                  </a:lnTo>
                  <a:cubicBezTo>
                    <a:pt x="10005060" y="1278890"/>
                    <a:pt x="8831580" y="105410"/>
                    <a:pt x="7390130" y="105410"/>
                  </a:cubicBezTo>
                  <a:lnTo>
                    <a:pt x="7388861" y="105410"/>
                  </a:lnTo>
                  <a:cubicBezTo>
                    <a:pt x="7378700" y="105410"/>
                    <a:pt x="6346190" y="25400"/>
                    <a:pt x="5015230" y="25400"/>
                  </a:cubicBezTo>
                  <a:close/>
                </a:path>
              </a:pathLst>
            </a:custGeom>
            <a:solidFill>
              <a:srgbClr val="03954B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1744375" y="6332056"/>
            <a:ext cx="5927628" cy="2369607"/>
            <a:chOff x="0" y="0"/>
            <a:chExt cx="1561186" cy="62409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61186" cy="624094"/>
            </a:xfrm>
            <a:custGeom>
              <a:avLst/>
              <a:gdLst/>
              <a:ahLst/>
              <a:cxnLst/>
              <a:rect l="l" t="t" r="r" b="b"/>
              <a:pathLst>
                <a:path w="1561186" h="624094">
                  <a:moveTo>
                    <a:pt x="53549" y="0"/>
                  </a:moveTo>
                  <a:lnTo>
                    <a:pt x="1507637" y="0"/>
                  </a:lnTo>
                  <a:cubicBezTo>
                    <a:pt x="1537211" y="0"/>
                    <a:pt x="1561186" y="23975"/>
                    <a:pt x="1561186" y="53549"/>
                  </a:cubicBezTo>
                  <a:lnTo>
                    <a:pt x="1561186" y="570545"/>
                  </a:lnTo>
                  <a:cubicBezTo>
                    <a:pt x="1561186" y="584747"/>
                    <a:pt x="1555544" y="598367"/>
                    <a:pt x="1545502" y="608410"/>
                  </a:cubicBezTo>
                  <a:cubicBezTo>
                    <a:pt x="1535459" y="618452"/>
                    <a:pt x="1521839" y="624094"/>
                    <a:pt x="1507637" y="624094"/>
                  </a:cubicBezTo>
                  <a:lnTo>
                    <a:pt x="53549" y="624094"/>
                  </a:lnTo>
                  <a:cubicBezTo>
                    <a:pt x="39347" y="624094"/>
                    <a:pt x="25727" y="618452"/>
                    <a:pt x="15684" y="608410"/>
                  </a:cubicBezTo>
                  <a:cubicBezTo>
                    <a:pt x="5642" y="598367"/>
                    <a:pt x="0" y="584747"/>
                    <a:pt x="0" y="570545"/>
                  </a:cubicBezTo>
                  <a:lnTo>
                    <a:pt x="0" y="53549"/>
                  </a:lnTo>
                  <a:cubicBezTo>
                    <a:pt x="0" y="39347"/>
                    <a:pt x="5642" y="25727"/>
                    <a:pt x="15684" y="15684"/>
                  </a:cubicBezTo>
                  <a:cubicBezTo>
                    <a:pt x="25727" y="5642"/>
                    <a:pt x="39347" y="0"/>
                    <a:pt x="53549" y="0"/>
                  </a:cubicBezTo>
                  <a:close/>
                </a:path>
              </a:pathLst>
            </a:custGeom>
            <a:solidFill>
              <a:srgbClr val="AED4F4">
                <a:alpha val="47843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561186" cy="662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459235" y="6579493"/>
            <a:ext cx="6508240" cy="212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1599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เพื่อให้บุคลากรในหน่วยงานตระหนักถึงความสำคัญ</a:t>
            </a:r>
          </a:p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1599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ของการปฏิบัติตนตามหลักธรรมทางศาสนาศรัทธา </a:t>
            </a:r>
          </a:p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1599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ยึดมั่น และปฏิบัติตนตามหลักศาสนา จะเข้าร่วมกิจกรรมทางศาสนา</a:t>
            </a:r>
          </a:p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1599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และปฏิบัติตนตามหลักของศาสนาที่ตนนับถือ </a:t>
            </a:r>
          </a:p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1599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และสามารถเป็นแบบอย่างที่ดี</a:t>
            </a:r>
          </a:p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1599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ผลการดำเนินงาน</a:t>
            </a:r>
          </a:p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1599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 ร้อยละ 100 บุคลากร กข. กสอ.เข้าร่วมกิจกรรม </a:t>
            </a:r>
          </a:p>
          <a:p>
            <a:pPr algn="ctr">
              <a:lnSpc>
                <a:spcPts val="2159"/>
              </a:lnSpc>
              <a:spcBef>
                <a:spcPct val="0"/>
              </a:spcBef>
            </a:pPr>
            <a:endParaRPr lang="en-US" sz="1599" b="1">
              <a:solidFill>
                <a:srgbClr val="0C356A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2355950" y="382817"/>
            <a:ext cx="1294462" cy="1291766"/>
          </a:xfrm>
          <a:custGeom>
            <a:avLst/>
            <a:gdLst/>
            <a:ahLst/>
            <a:cxnLst/>
            <a:rect l="l" t="t" r="r" b="b"/>
            <a:pathLst>
              <a:path w="1294462" h="1291766">
                <a:moveTo>
                  <a:pt x="0" y="0"/>
                </a:moveTo>
                <a:lnTo>
                  <a:pt x="1294463" y="0"/>
                </a:lnTo>
                <a:lnTo>
                  <a:pt x="1294463" y="1291766"/>
                </a:lnTo>
                <a:lnTo>
                  <a:pt x="0" y="12917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458467" y="8310189"/>
            <a:ext cx="1601666" cy="1848965"/>
          </a:xfrm>
          <a:custGeom>
            <a:avLst/>
            <a:gdLst/>
            <a:ahLst/>
            <a:cxnLst/>
            <a:rect l="l" t="t" r="r" b="b"/>
            <a:pathLst>
              <a:path w="1601666" h="1848965">
                <a:moveTo>
                  <a:pt x="0" y="0"/>
                </a:moveTo>
                <a:lnTo>
                  <a:pt x="1601666" y="0"/>
                </a:lnTo>
                <a:lnTo>
                  <a:pt x="1601666" y="1848965"/>
                </a:lnTo>
                <a:lnTo>
                  <a:pt x="0" y="1848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347992" y="9561801"/>
            <a:ext cx="2720395" cy="597353"/>
          </a:xfrm>
          <a:custGeom>
            <a:avLst/>
            <a:gdLst/>
            <a:ahLst/>
            <a:cxnLst/>
            <a:rect l="l" t="t" r="r" b="b"/>
            <a:pathLst>
              <a:path w="2720395" h="597353">
                <a:moveTo>
                  <a:pt x="0" y="0"/>
                </a:moveTo>
                <a:lnTo>
                  <a:pt x="2720394" y="0"/>
                </a:lnTo>
                <a:lnTo>
                  <a:pt x="2720394" y="597353"/>
                </a:lnTo>
                <a:lnTo>
                  <a:pt x="0" y="5973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198478" y="5848487"/>
            <a:ext cx="895813" cy="967139"/>
          </a:xfrm>
          <a:custGeom>
            <a:avLst/>
            <a:gdLst/>
            <a:ahLst/>
            <a:cxnLst/>
            <a:rect l="l" t="t" r="r" b="b"/>
            <a:pathLst>
              <a:path w="895813" h="967139">
                <a:moveTo>
                  <a:pt x="0" y="0"/>
                </a:moveTo>
                <a:lnTo>
                  <a:pt x="895813" y="0"/>
                </a:lnTo>
                <a:lnTo>
                  <a:pt x="895813" y="967139"/>
                </a:lnTo>
                <a:lnTo>
                  <a:pt x="0" y="9671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574753" y="8065880"/>
            <a:ext cx="2009058" cy="1271566"/>
          </a:xfrm>
          <a:custGeom>
            <a:avLst/>
            <a:gdLst/>
            <a:ahLst/>
            <a:cxnLst/>
            <a:rect l="l" t="t" r="r" b="b"/>
            <a:pathLst>
              <a:path w="2009058" h="1271566">
                <a:moveTo>
                  <a:pt x="0" y="0"/>
                </a:moveTo>
                <a:lnTo>
                  <a:pt x="2009058" y="0"/>
                </a:lnTo>
                <a:lnTo>
                  <a:pt x="2009058" y="1271566"/>
                </a:lnTo>
                <a:lnTo>
                  <a:pt x="0" y="12715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743700" y="2160683"/>
            <a:ext cx="1223775" cy="1278094"/>
          </a:xfrm>
          <a:custGeom>
            <a:avLst/>
            <a:gdLst/>
            <a:ahLst/>
            <a:cxnLst/>
            <a:rect l="l" t="t" r="r" b="b"/>
            <a:pathLst>
              <a:path w="1223775" h="1278094">
                <a:moveTo>
                  <a:pt x="0" y="0"/>
                </a:moveTo>
                <a:lnTo>
                  <a:pt x="1223775" y="0"/>
                </a:lnTo>
                <a:lnTo>
                  <a:pt x="1223775" y="1278094"/>
                </a:lnTo>
                <a:lnTo>
                  <a:pt x="0" y="1278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5770230" y="329078"/>
            <a:ext cx="7880182" cy="1451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1"/>
              </a:lnSpc>
              <a:spcBef>
                <a:spcPct val="0"/>
              </a:spcBef>
            </a:pPr>
            <a:r>
              <a:rPr lang="en-US" sz="4311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กิจกรรม กข.กสอ.</a:t>
            </a:r>
          </a:p>
          <a:p>
            <a:pPr algn="ctr">
              <a:lnSpc>
                <a:spcPts val="5821"/>
              </a:lnSpc>
              <a:spcBef>
                <a:spcPct val="0"/>
              </a:spcBef>
            </a:pPr>
            <a:r>
              <a:rPr lang="en-US" sz="4311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ปันขวด ปันบุญ หนุนนำใจ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1076" y="196976"/>
            <a:ext cx="1122431" cy="1598673"/>
          </a:xfrm>
          <a:custGeom>
            <a:avLst/>
            <a:gdLst/>
            <a:ahLst/>
            <a:cxnLst/>
            <a:rect l="l" t="t" r="r" b="b"/>
            <a:pathLst>
              <a:path w="1122431" h="1598673">
                <a:moveTo>
                  <a:pt x="0" y="0"/>
                </a:moveTo>
                <a:lnTo>
                  <a:pt x="1122430" y="0"/>
                </a:lnTo>
                <a:lnTo>
                  <a:pt x="1122430" y="1598674"/>
                </a:lnTo>
                <a:lnTo>
                  <a:pt x="0" y="1598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44608" y="395753"/>
            <a:ext cx="2096414" cy="1399897"/>
          </a:xfrm>
          <a:custGeom>
            <a:avLst/>
            <a:gdLst/>
            <a:ahLst/>
            <a:cxnLst/>
            <a:rect l="l" t="t" r="r" b="b"/>
            <a:pathLst>
              <a:path w="2096414" h="1399897">
                <a:moveTo>
                  <a:pt x="0" y="0"/>
                </a:moveTo>
                <a:lnTo>
                  <a:pt x="2096414" y="0"/>
                </a:lnTo>
                <a:lnTo>
                  <a:pt x="2096414" y="1399897"/>
                </a:lnTo>
                <a:lnTo>
                  <a:pt x="0" y="1399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4233" y="2386563"/>
            <a:ext cx="5291483" cy="7484417"/>
          </a:xfrm>
          <a:custGeom>
            <a:avLst/>
            <a:gdLst/>
            <a:ahLst/>
            <a:cxnLst/>
            <a:rect l="l" t="t" r="r" b="b"/>
            <a:pathLst>
              <a:path w="5291483" h="7484417">
                <a:moveTo>
                  <a:pt x="0" y="0"/>
                </a:moveTo>
                <a:lnTo>
                  <a:pt x="5291483" y="0"/>
                </a:lnTo>
                <a:lnTo>
                  <a:pt x="5291483" y="7484417"/>
                </a:lnTo>
                <a:lnTo>
                  <a:pt x="0" y="74844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42622" y="2386563"/>
            <a:ext cx="5205913" cy="7363385"/>
          </a:xfrm>
          <a:custGeom>
            <a:avLst/>
            <a:gdLst/>
            <a:ahLst/>
            <a:cxnLst/>
            <a:rect l="l" t="t" r="r" b="b"/>
            <a:pathLst>
              <a:path w="5205913" h="7363385">
                <a:moveTo>
                  <a:pt x="0" y="0"/>
                </a:moveTo>
                <a:lnTo>
                  <a:pt x="5205913" y="0"/>
                </a:lnTo>
                <a:lnTo>
                  <a:pt x="5205913" y="7363384"/>
                </a:lnTo>
                <a:lnTo>
                  <a:pt x="0" y="7363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383825" y="6305307"/>
            <a:ext cx="6031139" cy="2952993"/>
            <a:chOff x="0" y="0"/>
            <a:chExt cx="1382285" cy="676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2285" cy="676800"/>
            </a:xfrm>
            <a:custGeom>
              <a:avLst/>
              <a:gdLst/>
              <a:ahLst/>
              <a:cxnLst/>
              <a:rect l="l" t="t" r="r" b="b"/>
              <a:pathLst>
                <a:path w="1382285" h="676800">
                  <a:moveTo>
                    <a:pt x="52630" y="0"/>
                  </a:moveTo>
                  <a:lnTo>
                    <a:pt x="1329655" y="0"/>
                  </a:lnTo>
                  <a:cubicBezTo>
                    <a:pt x="1358722" y="0"/>
                    <a:pt x="1382285" y="23563"/>
                    <a:pt x="1382285" y="52630"/>
                  </a:cubicBezTo>
                  <a:lnTo>
                    <a:pt x="1382285" y="624170"/>
                  </a:lnTo>
                  <a:cubicBezTo>
                    <a:pt x="1382285" y="653237"/>
                    <a:pt x="1358722" y="676800"/>
                    <a:pt x="1329655" y="676800"/>
                  </a:cubicBezTo>
                  <a:lnTo>
                    <a:pt x="52630" y="676800"/>
                  </a:lnTo>
                  <a:cubicBezTo>
                    <a:pt x="23563" y="676800"/>
                    <a:pt x="0" y="653237"/>
                    <a:pt x="0" y="624170"/>
                  </a:cubicBezTo>
                  <a:lnTo>
                    <a:pt x="0" y="52630"/>
                  </a:lnTo>
                  <a:cubicBezTo>
                    <a:pt x="0" y="23563"/>
                    <a:pt x="23563" y="0"/>
                    <a:pt x="52630" y="0"/>
                  </a:cubicBezTo>
                  <a:close/>
                </a:path>
              </a:pathLst>
            </a:custGeom>
            <a:solidFill>
              <a:srgbClr val="086FB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82285" cy="714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53487">
            <a:off x="16662129" y="8817918"/>
            <a:ext cx="1084018" cy="880764"/>
          </a:xfrm>
          <a:custGeom>
            <a:avLst/>
            <a:gdLst/>
            <a:ahLst/>
            <a:cxnLst/>
            <a:rect l="l" t="t" r="r" b="b"/>
            <a:pathLst>
              <a:path w="1084018" h="880764">
                <a:moveTo>
                  <a:pt x="0" y="0"/>
                </a:moveTo>
                <a:lnTo>
                  <a:pt x="1084018" y="0"/>
                </a:lnTo>
                <a:lnTo>
                  <a:pt x="1084018" y="880764"/>
                </a:lnTo>
                <a:lnTo>
                  <a:pt x="0" y="8807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10906">
            <a:off x="11059775" y="8478668"/>
            <a:ext cx="648100" cy="1661795"/>
          </a:xfrm>
          <a:custGeom>
            <a:avLst/>
            <a:gdLst/>
            <a:ahLst/>
            <a:cxnLst/>
            <a:rect l="l" t="t" r="r" b="b"/>
            <a:pathLst>
              <a:path w="648100" h="1661795">
                <a:moveTo>
                  <a:pt x="0" y="0"/>
                </a:moveTo>
                <a:lnTo>
                  <a:pt x="648101" y="0"/>
                </a:lnTo>
                <a:lnTo>
                  <a:pt x="648101" y="1661795"/>
                </a:lnTo>
                <a:lnTo>
                  <a:pt x="0" y="16617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977274" y="2287098"/>
            <a:ext cx="2677279" cy="3781157"/>
            <a:chOff x="0" y="0"/>
            <a:chExt cx="3267456" cy="46146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9"/>
              <a:stretch>
                <a:fillRect l="-4" r="-4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56770" y="48203"/>
              <a:ext cx="3142190" cy="3592604"/>
            </a:xfrm>
            <a:custGeom>
              <a:avLst/>
              <a:gdLst/>
              <a:ahLst/>
              <a:cxnLst/>
              <a:rect l="l" t="t" r="r" b="b"/>
              <a:pathLst>
                <a:path w="3142190" h="3592604">
                  <a:moveTo>
                    <a:pt x="3142190" y="35325"/>
                  </a:moveTo>
                  <a:lnTo>
                    <a:pt x="3106219" y="3592604"/>
                  </a:lnTo>
                  <a:lnTo>
                    <a:pt x="0" y="3558211"/>
                  </a:lnTo>
                  <a:lnTo>
                    <a:pt x="28183" y="0"/>
                  </a:lnTo>
                  <a:lnTo>
                    <a:pt x="3142190" y="35325"/>
                  </a:lnTo>
                  <a:close/>
                </a:path>
              </a:pathLst>
            </a:custGeom>
            <a:blipFill>
              <a:blip r:embed="rId10"/>
              <a:stretch>
                <a:fillRect l="-9482" t="-26335" b="-1267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2772817" y="4875607"/>
            <a:ext cx="716713" cy="920337"/>
          </a:xfrm>
          <a:custGeom>
            <a:avLst/>
            <a:gdLst/>
            <a:ahLst/>
            <a:cxnLst/>
            <a:rect l="l" t="t" r="r" b="b"/>
            <a:pathLst>
              <a:path w="716713" h="920337">
                <a:moveTo>
                  <a:pt x="0" y="0"/>
                </a:moveTo>
                <a:lnTo>
                  <a:pt x="716713" y="0"/>
                </a:lnTo>
                <a:lnTo>
                  <a:pt x="716713" y="920338"/>
                </a:lnTo>
                <a:lnTo>
                  <a:pt x="0" y="9203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653306" y="5335776"/>
            <a:ext cx="909716" cy="684562"/>
          </a:xfrm>
          <a:custGeom>
            <a:avLst/>
            <a:gdLst/>
            <a:ahLst/>
            <a:cxnLst/>
            <a:rect l="l" t="t" r="r" b="b"/>
            <a:pathLst>
              <a:path w="909716" h="684562">
                <a:moveTo>
                  <a:pt x="0" y="0"/>
                </a:moveTo>
                <a:lnTo>
                  <a:pt x="909716" y="0"/>
                </a:lnTo>
                <a:lnTo>
                  <a:pt x="909716" y="684561"/>
                </a:lnTo>
                <a:lnTo>
                  <a:pt x="0" y="6845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 flipV="1">
            <a:off x="15290721" y="2211259"/>
            <a:ext cx="727665" cy="887396"/>
          </a:xfrm>
          <a:custGeom>
            <a:avLst/>
            <a:gdLst/>
            <a:ahLst/>
            <a:cxnLst/>
            <a:rect l="l" t="t" r="r" b="b"/>
            <a:pathLst>
              <a:path w="727665" h="887396">
                <a:moveTo>
                  <a:pt x="727665" y="887397"/>
                </a:moveTo>
                <a:lnTo>
                  <a:pt x="0" y="887397"/>
                </a:lnTo>
                <a:lnTo>
                  <a:pt x="0" y="0"/>
                </a:lnTo>
                <a:lnTo>
                  <a:pt x="727665" y="0"/>
                </a:lnTo>
                <a:lnTo>
                  <a:pt x="727665" y="887397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365882" y="573060"/>
            <a:ext cx="12025641" cy="140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6"/>
              </a:lnSpc>
              <a:spcBef>
                <a:spcPct val="0"/>
              </a:spcBef>
            </a:pPr>
            <a:r>
              <a:rPr lang="en-US" sz="4416" b="1">
                <a:solidFill>
                  <a:srgbClr val="004EA4"/>
                </a:solidFill>
                <a:latin typeface="Prompt Bold"/>
                <a:ea typeface="Prompt Bold"/>
                <a:cs typeface="Prompt Bold"/>
                <a:sym typeface="Prompt Bold"/>
              </a:rPr>
              <a:t>กิจกรรม “กข.กสอ. </a:t>
            </a:r>
            <a:r>
              <a:rPr lang="en-US" sz="4416" b="1">
                <a:solidFill>
                  <a:srgbClr val="E91F26"/>
                </a:solidFill>
                <a:latin typeface="Prompt Bold"/>
                <a:ea typeface="Prompt Bold"/>
                <a:cs typeface="Prompt Bold"/>
                <a:sym typeface="Prompt Bold"/>
              </a:rPr>
              <a:t>เลิกกล่อง</a:t>
            </a:r>
            <a:r>
              <a:rPr lang="en-US" sz="4416" b="1">
                <a:solidFill>
                  <a:srgbClr val="004EA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  <a:r>
              <a:rPr lang="en-US" sz="4416" b="1">
                <a:solidFill>
                  <a:srgbClr val="E91F26"/>
                </a:solidFill>
                <a:latin typeface="Prompt Bold"/>
                <a:ea typeface="Prompt Bold"/>
                <a:cs typeface="Prompt Bold"/>
                <a:sym typeface="Prompt Bold"/>
              </a:rPr>
              <a:t>ลดแก้ว </a:t>
            </a:r>
          </a:p>
          <a:p>
            <a:pPr algn="ctr">
              <a:lnSpc>
                <a:spcPts val="5696"/>
              </a:lnSpc>
              <a:spcBef>
                <a:spcPct val="0"/>
              </a:spcBef>
            </a:pPr>
            <a:r>
              <a:rPr lang="en-US" sz="4416" b="1">
                <a:solidFill>
                  <a:srgbClr val="E91F26"/>
                </a:solidFill>
                <a:latin typeface="Prompt Bold"/>
                <a:ea typeface="Prompt Bold"/>
                <a:cs typeface="Prompt Bold"/>
                <a:sym typeface="Prompt Bold"/>
              </a:rPr>
              <a:t>งดพลาสติก</a:t>
            </a:r>
            <a:r>
              <a:rPr lang="en-US" sz="4416" b="1">
                <a:solidFill>
                  <a:srgbClr val="004EA4"/>
                </a:solidFill>
                <a:latin typeface="Prompt Bold"/>
                <a:ea typeface="Prompt Bold"/>
                <a:cs typeface="Prompt Bold"/>
                <a:sym typeface="Prompt Bold"/>
              </a:rPr>
              <a:t> เปลี่ยน</a:t>
            </a:r>
            <a:r>
              <a:rPr lang="en-US" sz="4416" b="1">
                <a:solidFill>
                  <a:srgbClr val="E91F26"/>
                </a:solidFill>
                <a:latin typeface="Prompt Bold"/>
                <a:ea typeface="Prompt Bold"/>
                <a:cs typeface="Prompt Bold"/>
                <a:sym typeface="Prompt Bold"/>
              </a:rPr>
              <a:t>กล่องโฟม</a:t>
            </a:r>
            <a:r>
              <a:rPr lang="en-US" sz="4416" b="1">
                <a:solidFill>
                  <a:srgbClr val="004EA4"/>
                </a:solidFill>
                <a:latin typeface="Prompt Bold"/>
                <a:ea typeface="Prompt Bold"/>
                <a:cs typeface="Prompt Bold"/>
                <a:sym typeface="Prompt Bold"/>
              </a:rPr>
              <a:t>เป็น</a:t>
            </a:r>
            <a:r>
              <a:rPr lang="en-US" sz="4416" b="1">
                <a:solidFill>
                  <a:srgbClr val="35BE1D"/>
                </a:solidFill>
                <a:latin typeface="Prompt Bold"/>
                <a:ea typeface="Prompt Bold"/>
                <a:cs typeface="Prompt Bold"/>
                <a:sym typeface="Prompt Bold"/>
              </a:rPr>
              <a:t>กล่องข้าว”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468155" y="6553388"/>
            <a:ext cx="5861934" cy="1534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3"/>
              </a:lnSpc>
              <a:spcBef>
                <a:spcPct val="0"/>
              </a:spcBef>
            </a:pPr>
            <a:r>
              <a:rPr lang="en-US" sz="1599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เพื่อส่งเสริมค่านิยมให้แก่บุคลากร</a:t>
            </a:r>
          </a:p>
          <a:p>
            <a:pPr algn="ctr">
              <a:lnSpc>
                <a:spcPts val="2063"/>
              </a:lnSpc>
              <a:spcBef>
                <a:spcPct val="0"/>
              </a:spcBef>
            </a:pPr>
            <a:r>
              <a:rPr lang="en-US" sz="1599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ของหน่วยงาน หรือ ภาคประชาสังคม</a:t>
            </a:r>
          </a:p>
          <a:p>
            <a:pPr algn="ctr">
              <a:lnSpc>
                <a:spcPts val="2063"/>
              </a:lnSpc>
              <a:spcBef>
                <a:spcPct val="0"/>
              </a:spcBef>
            </a:pPr>
            <a:r>
              <a:rPr lang="en-US" sz="1599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ตามหลักเศรษฐกิจพอเพียง ตั้งอยู่บนทางสายกลาง โดยคำนึงถึง ความพอประมาณ ความมีเหตุผล การสร้างภูมิคุ้มกันที่ดีในตัว ตลอดจนใช้ความรู้ ความรอบคอบ และคุณธรรมประกอบ</a:t>
            </a:r>
          </a:p>
          <a:p>
            <a:pPr algn="ctr">
              <a:lnSpc>
                <a:spcPts val="2063"/>
              </a:lnSpc>
              <a:spcBef>
                <a:spcPct val="0"/>
              </a:spcBef>
            </a:pPr>
            <a:r>
              <a:rPr lang="en-US" sz="1599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การวางแผนการตัดสินใจ และการกระทำ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712684" y="8203065"/>
            <a:ext cx="7372877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9"/>
              </a:lnSpc>
              <a:spcBef>
                <a:spcPct val="0"/>
              </a:spcBef>
            </a:pPr>
            <a:r>
              <a:rPr lang="en-US" sz="1799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ผลการดำเนินงาน</a:t>
            </a:r>
          </a:p>
          <a:p>
            <a:pPr algn="ctr">
              <a:lnSpc>
                <a:spcPts val="2429"/>
              </a:lnSpc>
              <a:spcBef>
                <a:spcPct val="0"/>
              </a:spcBef>
            </a:pPr>
            <a:r>
              <a:rPr lang="en-US" sz="1799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 ร้อยละ 100 บุคลากร กข. กสอ.เข้าร่วมกิจกรรม </a:t>
            </a:r>
          </a:p>
        </p:txBody>
      </p:sp>
      <p:sp>
        <p:nvSpPr>
          <p:cNvPr id="20" name="Freeform 20"/>
          <p:cNvSpPr/>
          <p:nvPr/>
        </p:nvSpPr>
        <p:spPr>
          <a:xfrm rot="627775">
            <a:off x="16153093" y="485054"/>
            <a:ext cx="1396579" cy="1611437"/>
          </a:xfrm>
          <a:custGeom>
            <a:avLst/>
            <a:gdLst/>
            <a:ahLst/>
            <a:cxnLst/>
            <a:rect l="l" t="t" r="r" b="b"/>
            <a:pathLst>
              <a:path w="1396579" h="1611437">
                <a:moveTo>
                  <a:pt x="0" y="0"/>
                </a:moveTo>
                <a:lnTo>
                  <a:pt x="1396579" y="0"/>
                </a:lnTo>
                <a:lnTo>
                  <a:pt x="1396579" y="1611437"/>
                </a:lnTo>
                <a:lnTo>
                  <a:pt x="0" y="161143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1076" y="196976"/>
            <a:ext cx="1150180" cy="1638196"/>
          </a:xfrm>
          <a:custGeom>
            <a:avLst/>
            <a:gdLst/>
            <a:ahLst/>
            <a:cxnLst/>
            <a:rect l="l" t="t" r="r" b="b"/>
            <a:pathLst>
              <a:path w="1150180" h="1638196">
                <a:moveTo>
                  <a:pt x="0" y="0"/>
                </a:moveTo>
                <a:lnTo>
                  <a:pt x="1150179" y="0"/>
                </a:lnTo>
                <a:lnTo>
                  <a:pt x="1150179" y="1638196"/>
                </a:lnTo>
                <a:lnTo>
                  <a:pt x="0" y="1638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98865" y="676224"/>
            <a:ext cx="1735582" cy="1158948"/>
          </a:xfrm>
          <a:custGeom>
            <a:avLst/>
            <a:gdLst/>
            <a:ahLst/>
            <a:cxnLst/>
            <a:rect l="l" t="t" r="r" b="b"/>
            <a:pathLst>
              <a:path w="1735582" h="1158948">
                <a:moveTo>
                  <a:pt x="0" y="0"/>
                </a:moveTo>
                <a:lnTo>
                  <a:pt x="1735582" y="0"/>
                </a:lnTo>
                <a:lnTo>
                  <a:pt x="1735582" y="1158948"/>
                </a:lnTo>
                <a:lnTo>
                  <a:pt x="0" y="1158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786284" y="2712777"/>
            <a:ext cx="4473016" cy="4281637"/>
            <a:chOff x="0" y="0"/>
            <a:chExt cx="4927609" cy="4716780"/>
          </a:xfrm>
        </p:grpSpPr>
        <p:sp>
          <p:nvSpPr>
            <p:cNvPr id="5" name="Freeform 5"/>
            <p:cNvSpPr/>
            <p:nvPr/>
          </p:nvSpPr>
          <p:spPr>
            <a:xfrm>
              <a:off x="1126" y="1273"/>
              <a:ext cx="4929690" cy="4716345"/>
            </a:xfrm>
            <a:custGeom>
              <a:avLst/>
              <a:gdLst/>
              <a:ahLst/>
              <a:cxnLst/>
              <a:rect l="l" t="t" r="r" b="b"/>
              <a:pathLst>
                <a:path w="4929690" h="4716345">
                  <a:moveTo>
                    <a:pt x="3485267" y="4653277"/>
                  </a:moveTo>
                  <a:cubicBezTo>
                    <a:pt x="3456754" y="4660897"/>
                    <a:pt x="3434721" y="4671057"/>
                    <a:pt x="3412688" y="4673597"/>
                  </a:cubicBezTo>
                  <a:cubicBezTo>
                    <a:pt x="3288267" y="4683757"/>
                    <a:pt x="3165141" y="4693917"/>
                    <a:pt x="3040720" y="4702807"/>
                  </a:cubicBezTo>
                  <a:cubicBezTo>
                    <a:pt x="2977213" y="4706617"/>
                    <a:pt x="2913706" y="4710427"/>
                    <a:pt x="2850200" y="4711697"/>
                  </a:cubicBezTo>
                  <a:cubicBezTo>
                    <a:pt x="2781508" y="4714237"/>
                    <a:pt x="2712817" y="4718047"/>
                    <a:pt x="2645423" y="4715507"/>
                  </a:cubicBezTo>
                  <a:cubicBezTo>
                    <a:pt x="2580620" y="4714237"/>
                    <a:pt x="2515817" y="4710427"/>
                    <a:pt x="2453606" y="4698997"/>
                  </a:cubicBezTo>
                  <a:cubicBezTo>
                    <a:pt x="2373250" y="4685027"/>
                    <a:pt x="2291599" y="4685027"/>
                    <a:pt x="2212539" y="4672327"/>
                  </a:cubicBezTo>
                  <a:cubicBezTo>
                    <a:pt x="2006466" y="4639307"/>
                    <a:pt x="1796505" y="4648197"/>
                    <a:pt x="1589136" y="4634227"/>
                  </a:cubicBezTo>
                  <a:cubicBezTo>
                    <a:pt x="1472491" y="4626607"/>
                    <a:pt x="1355846" y="4608827"/>
                    <a:pt x="1239201" y="4593587"/>
                  </a:cubicBezTo>
                  <a:cubicBezTo>
                    <a:pt x="1107003" y="4577077"/>
                    <a:pt x="974805" y="4558027"/>
                    <a:pt x="841311" y="4540247"/>
                  </a:cubicBezTo>
                  <a:cubicBezTo>
                    <a:pt x="744107" y="4527547"/>
                    <a:pt x="645606" y="4514847"/>
                    <a:pt x="548402" y="4502147"/>
                  </a:cubicBezTo>
                  <a:cubicBezTo>
                    <a:pt x="545810" y="4502147"/>
                    <a:pt x="543218" y="4500877"/>
                    <a:pt x="540626" y="4500877"/>
                  </a:cubicBezTo>
                  <a:cubicBezTo>
                    <a:pt x="458974" y="4466587"/>
                    <a:pt x="372138" y="4439917"/>
                    <a:pt x="296967" y="4395467"/>
                  </a:cubicBezTo>
                  <a:cubicBezTo>
                    <a:pt x="169954" y="4319267"/>
                    <a:pt x="115519" y="4197347"/>
                    <a:pt x="110335" y="4053837"/>
                  </a:cubicBezTo>
                  <a:cubicBezTo>
                    <a:pt x="109039" y="4004307"/>
                    <a:pt x="102559" y="3956047"/>
                    <a:pt x="102559" y="3906517"/>
                  </a:cubicBezTo>
                  <a:cubicBezTo>
                    <a:pt x="103855" y="3837937"/>
                    <a:pt x="109039" y="3770627"/>
                    <a:pt x="112927" y="3703317"/>
                  </a:cubicBezTo>
                  <a:cubicBezTo>
                    <a:pt x="123295" y="3502657"/>
                    <a:pt x="128480" y="3301997"/>
                    <a:pt x="112927" y="3101337"/>
                  </a:cubicBezTo>
                  <a:cubicBezTo>
                    <a:pt x="98670" y="2920997"/>
                    <a:pt x="85710" y="2741927"/>
                    <a:pt x="71453" y="2561587"/>
                  </a:cubicBezTo>
                  <a:cubicBezTo>
                    <a:pt x="62381" y="2446017"/>
                    <a:pt x="50716" y="2331717"/>
                    <a:pt x="42940" y="2216147"/>
                  </a:cubicBezTo>
                  <a:cubicBezTo>
                    <a:pt x="37756" y="2139947"/>
                    <a:pt x="39052" y="2062477"/>
                    <a:pt x="33868" y="1986277"/>
                  </a:cubicBezTo>
                  <a:cubicBezTo>
                    <a:pt x="31275" y="1943097"/>
                    <a:pt x="17019" y="1901187"/>
                    <a:pt x="15723" y="1858007"/>
                  </a:cubicBezTo>
                  <a:cubicBezTo>
                    <a:pt x="10539" y="1753867"/>
                    <a:pt x="9242" y="1648457"/>
                    <a:pt x="6650" y="1543047"/>
                  </a:cubicBezTo>
                  <a:cubicBezTo>
                    <a:pt x="5354" y="1502407"/>
                    <a:pt x="-1126" y="1461767"/>
                    <a:pt x="170" y="1421127"/>
                  </a:cubicBezTo>
                  <a:cubicBezTo>
                    <a:pt x="1466" y="1357627"/>
                    <a:pt x="9242" y="1294127"/>
                    <a:pt x="10539" y="1230627"/>
                  </a:cubicBezTo>
                  <a:cubicBezTo>
                    <a:pt x="11835" y="1156967"/>
                    <a:pt x="4058" y="1083307"/>
                    <a:pt x="6650" y="1010917"/>
                  </a:cubicBezTo>
                  <a:cubicBezTo>
                    <a:pt x="6650" y="941067"/>
                    <a:pt x="15723" y="872487"/>
                    <a:pt x="24795" y="802637"/>
                  </a:cubicBezTo>
                  <a:cubicBezTo>
                    <a:pt x="27387" y="778507"/>
                    <a:pt x="45532" y="756917"/>
                    <a:pt x="50716" y="732787"/>
                  </a:cubicBezTo>
                  <a:cubicBezTo>
                    <a:pt x="72749" y="613407"/>
                    <a:pt x="96078" y="494027"/>
                    <a:pt x="153105" y="383537"/>
                  </a:cubicBezTo>
                  <a:cubicBezTo>
                    <a:pt x="166065" y="359407"/>
                    <a:pt x="186802" y="337817"/>
                    <a:pt x="206243" y="318767"/>
                  </a:cubicBezTo>
                  <a:cubicBezTo>
                    <a:pt x="212723" y="312417"/>
                    <a:pt x="228276" y="316227"/>
                    <a:pt x="232164" y="316227"/>
                  </a:cubicBezTo>
                  <a:cubicBezTo>
                    <a:pt x="241237" y="299717"/>
                    <a:pt x="246421" y="283207"/>
                    <a:pt x="256789" y="275587"/>
                  </a:cubicBezTo>
                  <a:cubicBezTo>
                    <a:pt x="312520" y="233677"/>
                    <a:pt x="370842" y="203197"/>
                    <a:pt x="443422" y="195577"/>
                  </a:cubicBezTo>
                  <a:cubicBezTo>
                    <a:pt x="497856" y="189227"/>
                    <a:pt x="550994" y="166367"/>
                    <a:pt x="605429" y="153667"/>
                  </a:cubicBezTo>
                  <a:cubicBezTo>
                    <a:pt x="671528" y="138427"/>
                    <a:pt x="737627" y="120647"/>
                    <a:pt x="806318" y="111757"/>
                  </a:cubicBezTo>
                  <a:cubicBezTo>
                    <a:pt x="868528" y="104137"/>
                    <a:pt x="928147" y="87627"/>
                    <a:pt x="991654" y="82547"/>
                  </a:cubicBezTo>
                  <a:cubicBezTo>
                    <a:pt x="1056457" y="77467"/>
                    <a:pt x="1121259" y="62227"/>
                    <a:pt x="1187358" y="57147"/>
                  </a:cubicBezTo>
                  <a:cubicBezTo>
                    <a:pt x="1366214" y="44447"/>
                    <a:pt x="1546366" y="35557"/>
                    <a:pt x="1725222" y="25397"/>
                  </a:cubicBezTo>
                  <a:cubicBezTo>
                    <a:pt x="1769288" y="22857"/>
                    <a:pt x="1813354" y="25397"/>
                    <a:pt x="1857420" y="26667"/>
                  </a:cubicBezTo>
                  <a:cubicBezTo>
                    <a:pt x="1879453" y="27937"/>
                    <a:pt x="1901486" y="33017"/>
                    <a:pt x="1924815" y="35557"/>
                  </a:cubicBezTo>
                  <a:cubicBezTo>
                    <a:pt x="1935183" y="36827"/>
                    <a:pt x="1945552" y="33017"/>
                    <a:pt x="1955920" y="33017"/>
                  </a:cubicBezTo>
                  <a:cubicBezTo>
                    <a:pt x="1987026" y="33017"/>
                    <a:pt x="2019427" y="33017"/>
                    <a:pt x="2050532" y="31747"/>
                  </a:cubicBezTo>
                  <a:cubicBezTo>
                    <a:pt x="2110151" y="29207"/>
                    <a:pt x="2171066" y="22857"/>
                    <a:pt x="2230684" y="22857"/>
                  </a:cubicBezTo>
                  <a:cubicBezTo>
                    <a:pt x="2289007" y="22857"/>
                    <a:pt x="2347329" y="26667"/>
                    <a:pt x="2405652" y="29207"/>
                  </a:cubicBezTo>
                  <a:lnTo>
                    <a:pt x="2452310" y="29207"/>
                  </a:lnTo>
                  <a:cubicBezTo>
                    <a:pt x="2523593" y="26667"/>
                    <a:pt x="2593580" y="26667"/>
                    <a:pt x="2664863" y="22857"/>
                  </a:cubicBezTo>
                  <a:cubicBezTo>
                    <a:pt x="2733554" y="19047"/>
                    <a:pt x="2800949" y="10157"/>
                    <a:pt x="2869640" y="6347"/>
                  </a:cubicBezTo>
                  <a:cubicBezTo>
                    <a:pt x="2902042" y="3807"/>
                    <a:pt x="2935739" y="3807"/>
                    <a:pt x="2968141" y="10157"/>
                  </a:cubicBezTo>
                  <a:cubicBezTo>
                    <a:pt x="3017391" y="19047"/>
                    <a:pt x="3064049" y="24127"/>
                    <a:pt x="3113299" y="10157"/>
                  </a:cubicBezTo>
                  <a:cubicBezTo>
                    <a:pt x="3131444" y="5077"/>
                    <a:pt x="3154773" y="13967"/>
                    <a:pt x="3175510" y="16507"/>
                  </a:cubicBezTo>
                  <a:cubicBezTo>
                    <a:pt x="3184582" y="17777"/>
                    <a:pt x="3194951" y="20317"/>
                    <a:pt x="3200135" y="16507"/>
                  </a:cubicBezTo>
                  <a:cubicBezTo>
                    <a:pt x="3235128" y="-8893"/>
                    <a:pt x="3267530" y="-2543"/>
                    <a:pt x="3301227" y="19047"/>
                  </a:cubicBezTo>
                  <a:cubicBezTo>
                    <a:pt x="3305116" y="21587"/>
                    <a:pt x="3315484" y="15237"/>
                    <a:pt x="3323260" y="15237"/>
                  </a:cubicBezTo>
                  <a:cubicBezTo>
                    <a:pt x="3354366" y="15237"/>
                    <a:pt x="3385471" y="15237"/>
                    <a:pt x="3417872" y="16507"/>
                  </a:cubicBezTo>
                  <a:cubicBezTo>
                    <a:pt x="3441201" y="17777"/>
                    <a:pt x="3463234" y="25397"/>
                    <a:pt x="3486563" y="27937"/>
                  </a:cubicBezTo>
                  <a:cubicBezTo>
                    <a:pt x="3537110" y="34287"/>
                    <a:pt x="3588952" y="44447"/>
                    <a:pt x="3640794" y="44447"/>
                  </a:cubicBezTo>
                  <a:cubicBezTo>
                    <a:pt x="3737998" y="45717"/>
                    <a:pt x="3835203" y="49527"/>
                    <a:pt x="3931111" y="69847"/>
                  </a:cubicBezTo>
                  <a:cubicBezTo>
                    <a:pt x="4020539" y="88897"/>
                    <a:pt x="4112559" y="88897"/>
                    <a:pt x="4203283" y="104137"/>
                  </a:cubicBezTo>
                  <a:cubicBezTo>
                    <a:pt x="4257718" y="113027"/>
                    <a:pt x="4313448" y="129537"/>
                    <a:pt x="4360106" y="156207"/>
                  </a:cubicBezTo>
                  <a:cubicBezTo>
                    <a:pt x="4410652" y="184147"/>
                    <a:pt x="4449534" y="229867"/>
                    <a:pt x="4494896" y="267967"/>
                  </a:cubicBezTo>
                  <a:cubicBezTo>
                    <a:pt x="4511745" y="281937"/>
                    <a:pt x="4536370" y="292097"/>
                    <a:pt x="4548034" y="309877"/>
                  </a:cubicBezTo>
                  <a:cubicBezTo>
                    <a:pt x="4581732" y="358137"/>
                    <a:pt x="4611541" y="408937"/>
                    <a:pt x="4641350" y="459737"/>
                  </a:cubicBezTo>
                  <a:cubicBezTo>
                    <a:pt x="4663383" y="496567"/>
                    <a:pt x="4685416" y="534667"/>
                    <a:pt x="4702265" y="572767"/>
                  </a:cubicBezTo>
                  <a:cubicBezTo>
                    <a:pt x="4720410" y="617217"/>
                    <a:pt x="4734666" y="662937"/>
                    <a:pt x="4748923" y="709927"/>
                  </a:cubicBezTo>
                  <a:cubicBezTo>
                    <a:pt x="4770956" y="783587"/>
                    <a:pt x="4796877" y="857247"/>
                    <a:pt x="4811134" y="933447"/>
                  </a:cubicBezTo>
                  <a:cubicBezTo>
                    <a:pt x="4831870" y="1040127"/>
                    <a:pt x="4842239" y="1149347"/>
                    <a:pt x="4857792" y="1257297"/>
                  </a:cubicBezTo>
                  <a:cubicBezTo>
                    <a:pt x="4862976" y="1292857"/>
                    <a:pt x="4869456" y="1328417"/>
                    <a:pt x="4872049" y="1363977"/>
                  </a:cubicBezTo>
                  <a:cubicBezTo>
                    <a:pt x="4879825" y="1465577"/>
                    <a:pt x="4885009" y="1565907"/>
                    <a:pt x="4891489" y="1667507"/>
                  </a:cubicBezTo>
                  <a:cubicBezTo>
                    <a:pt x="4900562" y="1793237"/>
                    <a:pt x="4913522" y="1917697"/>
                    <a:pt x="4920003" y="2043427"/>
                  </a:cubicBezTo>
                  <a:cubicBezTo>
                    <a:pt x="4926483" y="2164077"/>
                    <a:pt x="4931563" y="2285997"/>
                    <a:pt x="4929023" y="2407917"/>
                  </a:cubicBezTo>
                  <a:cubicBezTo>
                    <a:pt x="4925187" y="2611117"/>
                    <a:pt x="4914818" y="2813047"/>
                    <a:pt x="4904450" y="3016247"/>
                  </a:cubicBezTo>
                  <a:cubicBezTo>
                    <a:pt x="4897970" y="3141977"/>
                    <a:pt x="4888897" y="3266437"/>
                    <a:pt x="4875936" y="3390897"/>
                  </a:cubicBezTo>
                  <a:cubicBezTo>
                    <a:pt x="4862976" y="3515357"/>
                    <a:pt x="4843535" y="3638547"/>
                    <a:pt x="4829279" y="3763007"/>
                  </a:cubicBezTo>
                  <a:cubicBezTo>
                    <a:pt x="4818910" y="3849367"/>
                    <a:pt x="4816318" y="3935727"/>
                    <a:pt x="4804654" y="4020817"/>
                  </a:cubicBezTo>
                  <a:cubicBezTo>
                    <a:pt x="4794285" y="4098287"/>
                    <a:pt x="4755403" y="4166867"/>
                    <a:pt x="4703561" y="4224017"/>
                  </a:cubicBezTo>
                  <a:cubicBezTo>
                    <a:pt x="4660791" y="4272277"/>
                    <a:pt x="4627094" y="4326887"/>
                    <a:pt x="4583028" y="4373877"/>
                  </a:cubicBezTo>
                  <a:cubicBezTo>
                    <a:pt x="4544146" y="4415787"/>
                    <a:pt x="4501376" y="4457697"/>
                    <a:pt x="4433981" y="4458967"/>
                  </a:cubicBezTo>
                  <a:cubicBezTo>
                    <a:pt x="4418429" y="4458967"/>
                    <a:pt x="4404172" y="4474207"/>
                    <a:pt x="4388619" y="4481827"/>
                  </a:cubicBezTo>
                  <a:cubicBezTo>
                    <a:pt x="4322521" y="4509767"/>
                    <a:pt x="4253829" y="4533897"/>
                    <a:pt x="4189026" y="4564377"/>
                  </a:cubicBezTo>
                  <a:cubicBezTo>
                    <a:pt x="4069789" y="4620257"/>
                    <a:pt x="3941480" y="4629147"/>
                    <a:pt x="3813170" y="4634227"/>
                  </a:cubicBezTo>
                  <a:cubicBezTo>
                    <a:pt x="3763920" y="4636767"/>
                    <a:pt x="3713374" y="4632957"/>
                    <a:pt x="3664123" y="4636767"/>
                  </a:cubicBezTo>
                  <a:cubicBezTo>
                    <a:pt x="3639498" y="4638037"/>
                    <a:pt x="3616169" y="4649467"/>
                    <a:pt x="3592840" y="4654547"/>
                  </a:cubicBezTo>
                  <a:cubicBezTo>
                    <a:pt x="3582472" y="4657087"/>
                    <a:pt x="3572104" y="4655817"/>
                    <a:pt x="3560439" y="4657087"/>
                  </a:cubicBezTo>
                  <a:cubicBezTo>
                    <a:pt x="3544886" y="4658357"/>
                    <a:pt x="3529333" y="4662167"/>
                    <a:pt x="3513781" y="4660897"/>
                  </a:cubicBezTo>
                  <a:cubicBezTo>
                    <a:pt x="3498228" y="4658357"/>
                    <a:pt x="3487860" y="4653277"/>
                    <a:pt x="3485267" y="4653277"/>
                  </a:cubicBezTo>
                  <a:close/>
                </a:path>
              </a:pathLst>
            </a:custGeom>
            <a:blipFill>
              <a:blip r:embed="rId4"/>
              <a:stretch>
                <a:fillRect l="-22" t="-19713" r="-22" b="-1971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03880" y="2679755"/>
            <a:ext cx="4619491" cy="4512570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1103" y="1273"/>
              <a:ext cx="4830645" cy="4716345"/>
            </a:xfrm>
            <a:custGeom>
              <a:avLst/>
              <a:gdLst/>
              <a:ahLst/>
              <a:cxnLst/>
              <a:rect l="l" t="t" r="r" b="b"/>
              <a:pathLst>
                <a:path w="4830645" h="4716345">
                  <a:moveTo>
                    <a:pt x="3415197" y="4653277"/>
                  </a:moveTo>
                  <a:cubicBezTo>
                    <a:pt x="3387257" y="4660897"/>
                    <a:pt x="3365667" y="4671057"/>
                    <a:pt x="3344077" y="4673597"/>
                  </a:cubicBezTo>
                  <a:cubicBezTo>
                    <a:pt x="3222157" y="4683757"/>
                    <a:pt x="3101507" y="4693917"/>
                    <a:pt x="2979587" y="4702807"/>
                  </a:cubicBezTo>
                  <a:cubicBezTo>
                    <a:pt x="2917357" y="4706617"/>
                    <a:pt x="2855127" y="4710427"/>
                    <a:pt x="2792897" y="4711697"/>
                  </a:cubicBezTo>
                  <a:cubicBezTo>
                    <a:pt x="2725587" y="4714237"/>
                    <a:pt x="2658277" y="4718047"/>
                    <a:pt x="2592237" y="4715507"/>
                  </a:cubicBezTo>
                  <a:cubicBezTo>
                    <a:pt x="2528737" y="4714237"/>
                    <a:pt x="2465237" y="4710427"/>
                    <a:pt x="2404277" y="4698997"/>
                  </a:cubicBezTo>
                  <a:cubicBezTo>
                    <a:pt x="2325537" y="4685027"/>
                    <a:pt x="2245527" y="4685027"/>
                    <a:pt x="2168057" y="4672327"/>
                  </a:cubicBezTo>
                  <a:cubicBezTo>
                    <a:pt x="1966127" y="4639307"/>
                    <a:pt x="1760387" y="4648197"/>
                    <a:pt x="1557187" y="4634227"/>
                  </a:cubicBezTo>
                  <a:cubicBezTo>
                    <a:pt x="1442887" y="4626607"/>
                    <a:pt x="1328587" y="4608827"/>
                    <a:pt x="1214287" y="4593587"/>
                  </a:cubicBezTo>
                  <a:cubicBezTo>
                    <a:pt x="1084747" y="4577077"/>
                    <a:pt x="955207" y="4558027"/>
                    <a:pt x="824397" y="4540247"/>
                  </a:cubicBezTo>
                  <a:cubicBezTo>
                    <a:pt x="729147" y="4527547"/>
                    <a:pt x="632627" y="4514847"/>
                    <a:pt x="537377" y="4502147"/>
                  </a:cubicBezTo>
                  <a:cubicBezTo>
                    <a:pt x="534837" y="4502147"/>
                    <a:pt x="532297" y="4500877"/>
                    <a:pt x="529757" y="4500877"/>
                  </a:cubicBezTo>
                  <a:cubicBezTo>
                    <a:pt x="449747" y="4466587"/>
                    <a:pt x="364657" y="4439917"/>
                    <a:pt x="290997" y="4395467"/>
                  </a:cubicBezTo>
                  <a:cubicBezTo>
                    <a:pt x="166537" y="4319267"/>
                    <a:pt x="113197" y="4197347"/>
                    <a:pt x="108117" y="4053837"/>
                  </a:cubicBezTo>
                  <a:cubicBezTo>
                    <a:pt x="106847" y="4004307"/>
                    <a:pt x="100497" y="3956047"/>
                    <a:pt x="100497" y="3906517"/>
                  </a:cubicBezTo>
                  <a:cubicBezTo>
                    <a:pt x="101767" y="3837937"/>
                    <a:pt x="106847" y="3770627"/>
                    <a:pt x="110657" y="3703317"/>
                  </a:cubicBezTo>
                  <a:cubicBezTo>
                    <a:pt x="120817" y="3502657"/>
                    <a:pt x="125897" y="3301997"/>
                    <a:pt x="110657" y="3101337"/>
                  </a:cubicBezTo>
                  <a:cubicBezTo>
                    <a:pt x="96687" y="2920997"/>
                    <a:pt x="83987" y="2741927"/>
                    <a:pt x="70017" y="2561587"/>
                  </a:cubicBezTo>
                  <a:cubicBezTo>
                    <a:pt x="61127" y="2446017"/>
                    <a:pt x="49697" y="2331717"/>
                    <a:pt x="42077" y="2216147"/>
                  </a:cubicBezTo>
                  <a:cubicBezTo>
                    <a:pt x="36997" y="2139947"/>
                    <a:pt x="38267" y="2062477"/>
                    <a:pt x="33187" y="1986277"/>
                  </a:cubicBezTo>
                  <a:cubicBezTo>
                    <a:pt x="30647" y="1943097"/>
                    <a:pt x="16677" y="1901187"/>
                    <a:pt x="15407" y="1858007"/>
                  </a:cubicBezTo>
                  <a:cubicBezTo>
                    <a:pt x="10327" y="1753867"/>
                    <a:pt x="9057" y="1648457"/>
                    <a:pt x="6517" y="1543047"/>
                  </a:cubicBezTo>
                  <a:cubicBezTo>
                    <a:pt x="5247" y="1502407"/>
                    <a:pt x="-1103" y="1461767"/>
                    <a:pt x="167" y="1421127"/>
                  </a:cubicBezTo>
                  <a:cubicBezTo>
                    <a:pt x="1437" y="1357627"/>
                    <a:pt x="9057" y="1294127"/>
                    <a:pt x="10327" y="1230627"/>
                  </a:cubicBezTo>
                  <a:cubicBezTo>
                    <a:pt x="11597" y="1156967"/>
                    <a:pt x="3977" y="1083307"/>
                    <a:pt x="6517" y="1010917"/>
                  </a:cubicBezTo>
                  <a:cubicBezTo>
                    <a:pt x="6517" y="941067"/>
                    <a:pt x="15407" y="872487"/>
                    <a:pt x="24297" y="802637"/>
                  </a:cubicBezTo>
                  <a:cubicBezTo>
                    <a:pt x="26837" y="778507"/>
                    <a:pt x="44617" y="756917"/>
                    <a:pt x="49697" y="732787"/>
                  </a:cubicBezTo>
                  <a:cubicBezTo>
                    <a:pt x="71287" y="613407"/>
                    <a:pt x="94147" y="494027"/>
                    <a:pt x="150027" y="383537"/>
                  </a:cubicBezTo>
                  <a:cubicBezTo>
                    <a:pt x="162727" y="359407"/>
                    <a:pt x="183047" y="337817"/>
                    <a:pt x="202097" y="318767"/>
                  </a:cubicBezTo>
                  <a:cubicBezTo>
                    <a:pt x="208447" y="312417"/>
                    <a:pt x="223687" y="316227"/>
                    <a:pt x="227497" y="316227"/>
                  </a:cubicBezTo>
                  <a:cubicBezTo>
                    <a:pt x="236387" y="299717"/>
                    <a:pt x="241467" y="283207"/>
                    <a:pt x="251627" y="275587"/>
                  </a:cubicBezTo>
                  <a:cubicBezTo>
                    <a:pt x="306237" y="233677"/>
                    <a:pt x="363387" y="203197"/>
                    <a:pt x="434507" y="195577"/>
                  </a:cubicBezTo>
                  <a:cubicBezTo>
                    <a:pt x="487847" y="189227"/>
                    <a:pt x="539917" y="166367"/>
                    <a:pt x="593257" y="153667"/>
                  </a:cubicBezTo>
                  <a:cubicBezTo>
                    <a:pt x="658027" y="138427"/>
                    <a:pt x="722797" y="120647"/>
                    <a:pt x="790107" y="111757"/>
                  </a:cubicBezTo>
                  <a:cubicBezTo>
                    <a:pt x="851067" y="104137"/>
                    <a:pt x="909487" y="87627"/>
                    <a:pt x="971717" y="82547"/>
                  </a:cubicBezTo>
                  <a:cubicBezTo>
                    <a:pt x="1035217" y="77467"/>
                    <a:pt x="1098717" y="62227"/>
                    <a:pt x="1163487" y="57147"/>
                  </a:cubicBezTo>
                  <a:cubicBezTo>
                    <a:pt x="1338747" y="44447"/>
                    <a:pt x="1515277" y="35557"/>
                    <a:pt x="1690537" y="25397"/>
                  </a:cubicBezTo>
                  <a:cubicBezTo>
                    <a:pt x="1733717" y="22857"/>
                    <a:pt x="1776897" y="25397"/>
                    <a:pt x="1820077" y="26667"/>
                  </a:cubicBezTo>
                  <a:cubicBezTo>
                    <a:pt x="1841667" y="27937"/>
                    <a:pt x="1863257" y="33017"/>
                    <a:pt x="1886117" y="35557"/>
                  </a:cubicBezTo>
                  <a:cubicBezTo>
                    <a:pt x="1896277" y="36827"/>
                    <a:pt x="1906437" y="33017"/>
                    <a:pt x="1916597" y="33017"/>
                  </a:cubicBezTo>
                  <a:cubicBezTo>
                    <a:pt x="1947077" y="33017"/>
                    <a:pt x="1978827" y="33017"/>
                    <a:pt x="2009307" y="31747"/>
                  </a:cubicBezTo>
                  <a:cubicBezTo>
                    <a:pt x="2067727" y="29207"/>
                    <a:pt x="2127417" y="22857"/>
                    <a:pt x="2185837" y="22857"/>
                  </a:cubicBezTo>
                  <a:cubicBezTo>
                    <a:pt x="2242987" y="22857"/>
                    <a:pt x="2300137" y="26667"/>
                    <a:pt x="2357287" y="29207"/>
                  </a:cubicBezTo>
                  <a:lnTo>
                    <a:pt x="2403007" y="29207"/>
                  </a:lnTo>
                  <a:cubicBezTo>
                    <a:pt x="2472857" y="26667"/>
                    <a:pt x="2541437" y="26667"/>
                    <a:pt x="2611287" y="22857"/>
                  </a:cubicBezTo>
                  <a:cubicBezTo>
                    <a:pt x="2678597" y="19047"/>
                    <a:pt x="2744637" y="10157"/>
                    <a:pt x="2811947" y="6347"/>
                  </a:cubicBezTo>
                  <a:cubicBezTo>
                    <a:pt x="2843697" y="3807"/>
                    <a:pt x="2876717" y="3807"/>
                    <a:pt x="2908467" y="10157"/>
                  </a:cubicBezTo>
                  <a:cubicBezTo>
                    <a:pt x="2956727" y="19047"/>
                    <a:pt x="3002447" y="24127"/>
                    <a:pt x="3050707" y="10157"/>
                  </a:cubicBezTo>
                  <a:cubicBezTo>
                    <a:pt x="3068487" y="5077"/>
                    <a:pt x="3091347" y="13967"/>
                    <a:pt x="3111667" y="16507"/>
                  </a:cubicBezTo>
                  <a:cubicBezTo>
                    <a:pt x="3120557" y="17777"/>
                    <a:pt x="3130717" y="20317"/>
                    <a:pt x="3135797" y="16507"/>
                  </a:cubicBezTo>
                  <a:cubicBezTo>
                    <a:pt x="3170087" y="-8893"/>
                    <a:pt x="3201837" y="-2543"/>
                    <a:pt x="3234857" y="19047"/>
                  </a:cubicBezTo>
                  <a:cubicBezTo>
                    <a:pt x="3238667" y="21587"/>
                    <a:pt x="3248827" y="15237"/>
                    <a:pt x="3256447" y="15237"/>
                  </a:cubicBezTo>
                  <a:cubicBezTo>
                    <a:pt x="3286927" y="15237"/>
                    <a:pt x="3317407" y="15237"/>
                    <a:pt x="3349157" y="16507"/>
                  </a:cubicBezTo>
                  <a:cubicBezTo>
                    <a:pt x="3372017" y="17777"/>
                    <a:pt x="3393607" y="25397"/>
                    <a:pt x="3416467" y="27937"/>
                  </a:cubicBezTo>
                  <a:cubicBezTo>
                    <a:pt x="3465997" y="34287"/>
                    <a:pt x="3516797" y="44447"/>
                    <a:pt x="3567597" y="44447"/>
                  </a:cubicBezTo>
                  <a:cubicBezTo>
                    <a:pt x="3662847" y="45717"/>
                    <a:pt x="3758097" y="49527"/>
                    <a:pt x="3852077" y="69847"/>
                  </a:cubicBezTo>
                  <a:cubicBezTo>
                    <a:pt x="3939707" y="88897"/>
                    <a:pt x="4029877" y="88897"/>
                    <a:pt x="4118777" y="104137"/>
                  </a:cubicBezTo>
                  <a:cubicBezTo>
                    <a:pt x="4172117" y="113027"/>
                    <a:pt x="4226727" y="129537"/>
                    <a:pt x="4272447" y="156207"/>
                  </a:cubicBezTo>
                  <a:cubicBezTo>
                    <a:pt x="4321977" y="184147"/>
                    <a:pt x="4360077" y="229867"/>
                    <a:pt x="4404527" y="267967"/>
                  </a:cubicBezTo>
                  <a:cubicBezTo>
                    <a:pt x="4421037" y="281937"/>
                    <a:pt x="4445167" y="292097"/>
                    <a:pt x="4456597" y="309877"/>
                  </a:cubicBezTo>
                  <a:cubicBezTo>
                    <a:pt x="4489617" y="358137"/>
                    <a:pt x="4518827" y="408937"/>
                    <a:pt x="4548037" y="459737"/>
                  </a:cubicBezTo>
                  <a:cubicBezTo>
                    <a:pt x="4569627" y="496567"/>
                    <a:pt x="4591217" y="534667"/>
                    <a:pt x="4607727" y="572767"/>
                  </a:cubicBezTo>
                  <a:cubicBezTo>
                    <a:pt x="4625507" y="617217"/>
                    <a:pt x="4639477" y="662937"/>
                    <a:pt x="4653447" y="709927"/>
                  </a:cubicBezTo>
                  <a:cubicBezTo>
                    <a:pt x="4675037" y="783587"/>
                    <a:pt x="4700437" y="857247"/>
                    <a:pt x="4714407" y="933447"/>
                  </a:cubicBezTo>
                  <a:cubicBezTo>
                    <a:pt x="4734727" y="1040127"/>
                    <a:pt x="4744887" y="1149347"/>
                    <a:pt x="4760127" y="1257297"/>
                  </a:cubicBezTo>
                  <a:cubicBezTo>
                    <a:pt x="4765207" y="1292857"/>
                    <a:pt x="4771557" y="1328417"/>
                    <a:pt x="4774097" y="1363977"/>
                  </a:cubicBezTo>
                  <a:cubicBezTo>
                    <a:pt x="4781717" y="1465577"/>
                    <a:pt x="4786797" y="1565907"/>
                    <a:pt x="4793147" y="1667507"/>
                  </a:cubicBezTo>
                  <a:cubicBezTo>
                    <a:pt x="4802037" y="1793237"/>
                    <a:pt x="4814737" y="1917697"/>
                    <a:pt x="4821087" y="2043427"/>
                  </a:cubicBezTo>
                  <a:cubicBezTo>
                    <a:pt x="4827437" y="2164077"/>
                    <a:pt x="4832517" y="2285997"/>
                    <a:pt x="4829977" y="2407917"/>
                  </a:cubicBezTo>
                  <a:cubicBezTo>
                    <a:pt x="4826167" y="2611117"/>
                    <a:pt x="4816007" y="2813047"/>
                    <a:pt x="4805847" y="3016247"/>
                  </a:cubicBezTo>
                  <a:cubicBezTo>
                    <a:pt x="4799497" y="3141977"/>
                    <a:pt x="4790607" y="3266437"/>
                    <a:pt x="4777907" y="3390897"/>
                  </a:cubicBezTo>
                  <a:cubicBezTo>
                    <a:pt x="4765207" y="3515357"/>
                    <a:pt x="4746157" y="3638547"/>
                    <a:pt x="4732187" y="3763007"/>
                  </a:cubicBezTo>
                  <a:cubicBezTo>
                    <a:pt x="4722027" y="3849367"/>
                    <a:pt x="4719487" y="3935727"/>
                    <a:pt x="4708057" y="4020817"/>
                  </a:cubicBezTo>
                  <a:cubicBezTo>
                    <a:pt x="4697897" y="4098287"/>
                    <a:pt x="4659797" y="4166867"/>
                    <a:pt x="4608997" y="4224017"/>
                  </a:cubicBezTo>
                  <a:cubicBezTo>
                    <a:pt x="4567087" y="4272277"/>
                    <a:pt x="4534067" y="4326887"/>
                    <a:pt x="4490887" y="4373877"/>
                  </a:cubicBezTo>
                  <a:cubicBezTo>
                    <a:pt x="4452787" y="4415787"/>
                    <a:pt x="4410877" y="4457697"/>
                    <a:pt x="4344837" y="4458967"/>
                  </a:cubicBezTo>
                  <a:cubicBezTo>
                    <a:pt x="4329597" y="4458967"/>
                    <a:pt x="4315627" y="4474207"/>
                    <a:pt x="4300387" y="4481827"/>
                  </a:cubicBezTo>
                  <a:cubicBezTo>
                    <a:pt x="4235617" y="4509767"/>
                    <a:pt x="4168307" y="4533897"/>
                    <a:pt x="4104807" y="4564377"/>
                  </a:cubicBezTo>
                  <a:cubicBezTo>
                    <a:pt x="3987967" y="4620257"/>
                    <a:pt x="3862237" y="4629147"/>
                    <a:pt x="3736507" y="4634227"/>
                  </a:cubicBezTo>
                  <a:cubicBezTo>
                    <a:pt x="3688247" y="4636767"/>
                    <a:pt x="3638717" y="4632957"/>
                    <a:pt x="3590457" y="4636767"/>
                  </a:cubicBezTo>
                  <a:cubicBezTo>
                    <a:pt x="3566327" y="4638037"/>
                    <a:pt x="3543467" y="4649467"/>
                    <a:pt x="3520607" y="4654547"/>
                  </a:cubicBezTo>
                  <a:cubicBezTo>
                    <a:pt x="3510447" y="4657087"/>
                    <a:pt x="3500287" y="4655817"/>
                    <a:pt x="3488857" y="4657087"/>
                  </a:cubicBezTo>
                  <a:cubicBezTo>
                    <a:pt x="3473617" y="4658357"/>
                    <a:pt x="3458377" y="4662167"/>
                    <a:pt x="3443137" y="4660897"/>
                  </a:cubicBezTo>
                  <a:cubicBezTo>
                    <a:pt x="3427897" y="4658357"/>
                    <a:pt x="3417737" y="4653277"/>
                    <a:pt x="3415197" y="4653277"/>
                  </a:cubicBezTo>
                  <a:close/>
                </a:path>
              </a:pathLst>
            </a:custGeom>
            <a:blipFill>
              <a:blip r:embed="rId5"/>
              <a:stretch>
                <a:fillRect t="-18282" b="-1828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260811" y="2712777"/>
            <a:ext cx="4511048" cy="4406637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1103" y="1273"/>
              <a:ext cx="4830645" cy="4716345"/>
            </a:xfrm>
            <a:custGeom>
              <a:avLst/>
              <a:gdLst/>
              <a:ahLst/>
              <a:cxnLst/>
              <a:rect l="l" t="t" r="r" b="b"/>
              <a:pathLst>
                <a:path w="4830645" h="4716345">
                  <a:moveTo>
                    <a:pt x="3415197" y="4653277"/>
                  </a:moveTo>
                  <a:cubicBezTo>
                    <a:pt x="3387257" y="4660897"/>
                    <a:pt x="3365667" y="4671057"/>
                    <a:pt x="3344077" y="4673597"/>
                  </a:cubicBezTo>
                  <a:cubicBezTo>
                    <a:pt x="3222157" y="4683757"/>
                    <a:pt x="3101507" y="4693917"/>
                    <a:pt x="2979587" y="4702807"/>
                  </a:cubicBezTo>
                  <a:cubicBezTo>
                    <a:pt x="2917357" y="4706617"/>
                    <a:pt x="2855127" y="4710427"/>
                    <a:pt x="2792897" y="4711697"/>
                  </a:cubicBezTo>
                  <a:cubicBezTo>
                    <a:pt x="2725587" y="4714237"/>
                    <a:pt x="2658277" y="4718047"/>
                    <a:pt x="2592237" y="4715507"/>
                  </a:cubicBezTo>
                  <a:cubicBezTo>
                    <a:pt x="2528737" y="4714237"/>
                    <a:pt x="2465237" y="4710427"/>
                    <a:pt x="2404277" y="4698997"/>
                  </a:cubicBezTo>
                  <a:cubicBezTo>
                    <a:pt x="2325537" y="4685027"/>
                    <a:pt x="2245527" y="4685027"/>
                    <a:pt x="2168057" y="4672327"/>
                  </a:cubicBezTo>
                  <a:cubicBezTo>
                    <a:pt x="1966127" y="4639307"/>
                    <a:pt x="1760387" y="4648197"/>
                    <a:pt x="1557187" y="4634227"/>
                  </a:cubicBezTo>
                  <a:cubicBezTo>
                    <a:pt x="1442887" y="4626607"/>
                    <a:pt x="1328587" y="4608827"/>
                    <a:pt x="1214287" y="4593587"/>
                  </a:cubicBezTo>
                  <a:cubicBezTo>
                    <a:pt x="1084747" y="4577077"/>
                    <a:pt x="955207" y="4558027"/>
                    <a:pt x="824397" y="4540247"/>
                  </a:cubicBezTo>
                  <a:cubicBezTo>
                    <a:pt x="729147" y="4527547"/>
                    <a:pt x="632627" y="4514847"/>
                    <a:pt x="537377" y="4502147"/>
                  </a:cubicBezTo>
                  <a:cubicBezTo>
                    <a:pt x="534837" y="4502147"/>
                    <a:pt x="532297" y="4500877"/>
                    <a:pt x="529757" y="4500877"/>
                  </a:cubicBezTo>
                  <a:cubicBezTo>
                    <a:pt x="449747" y="4466587"/>
                    <a:pt x="364657" y="4439917"/>
                    <a:pt x="290997" y="4395467"/>
                  </a:cubicBezTo>
                  <a:cubicBezTo>
                    <a:pt x="166537" y="4319267"/>
                    <a:pt x="113197" y="4197347"/>
                    <a:pt x="108117" y="4053837"/>
                  </a:cubicBezTo>
                  <a:cubicBezTo>
                    <a:pt x="106847" y="4004307"/>
                    <a:pt x="100497" y="3956047"/>
                    <a:pt x="100497" y="3906517"/>
                  </a:cubicBezTo>
                  <a:cubicBezTo>
                    <a:pt x="101767" y="3837937"/>
                    <a:pt x="106847" y="3770627"/>
                    <a:pt x="110657" y="3703317"/>
                  </a:cubicBezTo>
                  <a:cubicBezTo>
                    <a:pt x="120817" y="3502657"/>
                    <a:pt x="125897" y="3301997"/>
                    <a:pt x="110657" y="3101337"/>
                  </a:cubicBezTo>
                  <a:cubicBezTo>
                    <a:pt x="96687" y="2920997"/>
                    <a:pt x="83987" y="2741927"/>
                    <a:pt x="70017" y="2561587"/>
                  </a:cubicBezTo>
                  <a:cubicBezTo>
                    <a:pt x="61127" y="2446017"/>
                    <a:pt x="49697" y="2331717"/>
                    <a:pt x="42077" y="2216147"/>
                  </a:cubicBezTo>
                  <a:cubicBezTo>
                    <a:pt x="36997" y="2139947"/>
                    <a:pt x="38267" y="2062477"/>
                    <a:pt x="33187" y="1986277"/>
                  </a:cubicBezTo>
                  <a:cubicBezTo>
                    <a:pt x="30647" y="1943097"/>
                    <a:pt x="16677" y="1901187"/>
                    <a:pt x="15407" y="1858007"/>
                  </a:cubicBezTo>
                  <a:cubicBezTo>
                    <a:pt x="10327" y="1753867"/>
                    <a:pt x="9057" y="1648457"/>
                    <a:pt x="6517" y="1543047"/>
                  </a:cubicBezTo>
                  <a:cubicBezTo>
                    <a:pt x="5247" y="1502407"/>
                    <a:pt x="-1103" y="1461767"/>
                    <a:pt x="167" y="1421127"/>
                  </a:cubicBezTo>
                  <a:cubicBezTo>
                    <a:pt x="1437" y="1357627"/>
                    <a:pt x="9057" y="1294127"/>
                    <a:pt x="10327" y="1230627"/>
                  </a:cubicBezTo>
                  <a:cubicBezTo>
                    <a:pt x="11597" y="1156967"/>
                    <a:pt x="3977" y="1083307"/>
                    <a:pt x="6517" y="1010917"/>
                  </a:cubicBezTo>
                  <a:cubicBezTo>
                    <a:pt x="6517" y="941067"/>
                    <a:pt x="15407" y="872487"/>
                    <a:pt x="24297" y="802637"/>
                  </a:cubicBezTo>
                  <a:cubicBezTo>
                    <a:pt x="26837" y="778507"/>
                    <a:pt x="44617" y="756917"/>
                    <a:pt x="49697" y="732787"/>
                  </a:cubicBezTo>
                  <a:cubicBezTo>
                    <a:pt x="71287" y="613407"/>
                    <a:pt x="94147" y="494027"/>
                    <a:pt x="150027" y="383537"/>
                  </a:cubicBezTo>
                  <a:cubicBezTo>
                    <a:pt x="162727" y="359407"/>
                    <a:pt x="183047" y="337817"/>
                    <a:pt x="202097" y="318767"/>
                  </a:cubicBezTo>
                  <a:cubicBezTo>
                    <a:pt x="208447" y="312417"/>
                    <a:pt x="223687" y="316227"/>
                    <a:pt x="227497" y="316227"/>
                  </a:cubicBezTo>
                  <a:cubicBezTo>
                    <a:pt x="236387" y="299717"/>
                    <a:pt x="241467" y="283207"/>
                    <a:pt x="251627" y="275587"/>
                  </a:cubicBezTo>
                  <a:cubicBezTo>
                    <a:pt x="306237" y="233677"/>
                    <a:pt x="363387" y="203197"/>
                    <a:pt x="434507" y="195577"/>
                  </a:cubicBezTo>
                  <a:cubicBezTo>
                    <a:pt x="487847" y="189227"/>
                    <a:pt x="539917" y="166367"/>
                    <a:pt x="593257" y="153667"/>
                  </a:cubicBezTo>
                  <a:cubicBezTo>
                    <a:pt x="658027" y="138427"/>
                    <a:pt x="722797" y="120647"/>
                    <a:pt x="790107" y="111757"/>
                  </a:cubicBezTo>
                  <a:cubicBezTo>
                    <a:pt x="851067" y="104137"/>
                    <a:pt x="909487" y="87627"/>
                    <a:pt x="971717" y="82547"/>
                  </a:cubicBezTo>
                  <a:cubicBezTo>
                    <a:pt x="1035217" y="77467"/>
                    <a:pt x="1098717" y="62227"/>
                    <a:pt x="1163487" y="57147"/>
                  </a:cubicBezTo>
                  <a:cubicBezTo>
                    <a:pt x="1338747" y="44447"/>
                    <a:pt x="1515277" y="35557"/>
                    <a:pt x="1690537" y="25397"/>
                  </a:cubicBezTo>
                  <a:cubicBezTo>
                    <a:pt x="1733717" y="22857"/>
                    <a:pt x="1776897" y="25397"/>
                    <a:pt x="1820077" y="26667"/>
                  </a:cubicBezTo>
                  <a:cubicBezTo>
                    <a:pt x="1841667" y="27937"/>
                    <a:pt x="1863257" y="33017"/>
                    <a:pt x="1886117" y="35557"/>
                  </a:cubicBezTo>
                  <a:cubicBezTo>
                    <a:pt x="1896277" y="36827"/>
                    <a:pt x="1906437" y="33017"/>
                    <a:pt x="1916597" y="33017"/>
                  </a:cubicBezTo>
                  <a:cubicBezTo>
                    <a:pt x="1947077" y="33017"/>
                    <a:pt x="1978827" y="33017"/>
                    <a:pt x="2009307" y="31747"/>
                  </a:cubicBezTo>
                  <a:cubicBezTo>
                    <a:pt x="2067727" y="29207"/>
                    <a:pt x="2127417" y="22857"/>
                    <a:pt x="2185837" y="22857"/>
                  </a:cubicBezTo>
                  <a:cubicBezTo>
                    <a:pt x="2242987" y="22857"/>
                    <a:pt x="2300137" y="26667"/>
                    <a:pt x="2357287" y="29207"/>
                  </a:cubicBezTo>
                  <a:lnTo>
                    <a:pt x="2403007" y="29207"/>
                  </a:lnTo>
                  <a:cubicBezTo>
                    <a:pt x="2472857" y="26667"/>
                    <a:pt x="2541437" y="26667"/>
                    <a:pt x="2611287" y="22857"/>
                  </a:cubicBezTo>
                  <a:cubicBezTo>
                    <a:pt x="2678597" y="19047"/>
                    <a:pt x="2744637" y="10157"/>
                    <a:pt x="2811947" y="6347"/>
                  </a:cubicBezTo>
                  <a:cubicBezTo>
                    <a:pt x="2843697" y="3807"/>
                    <a:pt x="2876717" y="3807"/>
                    <a:pt x="2908467" y="10157"/>
                  </a:cubicBezTo>
                  <a:cubicBezTo>
                    <a:pt x="2956727" y="19047"/>
                    <a:pt x="3002447" y="24127"/>
                    <a:pt x="3050707" y="10157"/>
                  </a:cubicBezTo>
                  <a:cubicBezTo>
                    <a:pt x="3068487" y="5077"/>
                    <a:pt x="3091347" y="13967"/>
                    <a:pt x="3111667" y="16507"/>
                  </a:cubicBezTo>
                  <a:cubicBezTo>
                    <a:pt x="3120557" y="17777"/>
                    <a:pt x="3130717" y="20317"/>
                    <a:pt x="3135797" y="16507"/>
                  </a:cubicBezTo>
                  <a:cubicBezTo>
                    <a:pt x="3170087" y="-8893"/>
                    <a:pt x="3201837" y="-2543"/>
                    <a:pt x="3234857" y="19047"/>
                  </a:cubicBezTo>
                  <a:cubicBezTo>
                    <a:pt x="3238667" y="21587"/>
                    <a:pt x="3248827" y="15237"/>
                    <a:pt x="3256447" y="15237"/>
                  </a:cubicBezTo>
                  <a:cubicBezTo>
                    <a:pt x="3286927" y="15237"/>
                    <a:pt x="3317407" y="15237"/>
                    <a:pt x="3349157" y="16507"/>
                  </a:cubicBezTo>
                  <a:cubicBezTo>
                    <a:pt x="3372017" y="17777"/>
                    <a:pt x="3393607" y="25397"/>
                    <a:pt x="3416467" y="27937"/>
                  </a:cubicBezTo>
                  <a:cubicBezTo>
                    <a:pt x="3465997" y="34287"/>
                    <a:pt x="3516797" y="44447"/>
                    <a:pt x="3567597" y="44447"/>
                  </a:cubicBezTo>
                  <a:cubicBezTo>
                    <a:pt x="3662847" y="45717"/>
                    <a:pt x="3758097" y="49527"/>
                    <a:pt x="3852077" y="69847"/>
                  </a:cubicBezTo>
                  <a:cubicBezTo>
                    <a:pt x="3939707" y="88897"/>
                    <a:pt x="4029877" y="88897"/>
                    <a:pt x="4118777" y="104137"/>
                  </a:cubicBezTo>
                  <a:cubicBezTo>
                    <a:pt x="4172117" y="113027"/>
                    <a:pt x="4226727" y="129537"/>
                    <a:pt x="4272447" y="156207"/>
                  </a:cubicBezTo>
                  <a:cubicBezTo>
                    <a:pt x="4321977" y="184147"/>
                    <a:pt x="4360077" y="229867"/>
                    <a:pt x="4404527" y="267967"/>
                  </a:cubicBezTo>
                  <a:cubicBezTo>
                    <a:pt x="4421037" y="281937"/>
                    <a:pt x="4445167" y="292097"/>
                    <a:pt x="4456597" y="309877"/>
                  </a:cubicBezTo>
                  <a:cubicBezTo>
                    <a:pt x="4489617" y="358137"/>
                    <a:pt x="4518827" y="408937"/>
                    <a:pt x="4548037" y="459737"/>
                  </a:cubicBezTo>
                  <a:cubicBezTo>
                    <a:pt x="4569627" y="496567"/>
                    <a:pt x="4591217" y="534667"/>
                    <a:pt x="4607727" y="572767"/>
                  </a:cubicBezTo>
                  <a:cubicBezTo>
                    <a:pt x="4625507" y="617217"/>
                    <a:pt x="4639477" y="662937"/>
                    <a:pt x="4653447" y="709927"/>
                  </a:cubicBezTo>
                  <a:cubicBezTo>
                    <a:pt x="4675037" y="783587"/>
                    <a:pt x="4700437" y="857247"/>
                    <a:pt x="4714407" y="933447"/>
                  </a:cubicBezTo>
                  <a:cubicBezTo>
                    <a:pt x="4734727" y="1040127"/>
                    <a:pt x="4744887" y="1149347"/>
                    <a:pt x="4760127" y="1257297"/>
                  </a:cubicBezTo>
                  <a:cubicBezTo>
                    <a:pt x="4765207" y="1292857"/>
                    <a:pt x="4771557" y="1328417"/>
                    <a:pt x="4774097" y="1363977"/>
                  </a:cubicBezTo>
                  <a:cubicBezTo>
                    <a:pt x="4781717" y="1465577"/>
                    <a:pt x="4786797" y="1565907"/>
                    <a:pt x="4793147" y="1667507"/>
                  </a:cubicBezTo>
                  <a:cubicBezTo>
                    <a:pt x="4802037" y="1793237"/>
                    <a:pt x="4814737" y="1917697"/>
                    <a:pt x="4821087" y="2043427"/>
                  </a:cubicBezTo>
                  <a:cubicBezTo>
                    <a:pt x="4827437" y="2164077"/>
                    <a:pt x="4832517" y="2285997"/>
                    <a:pt x="4829977" y="2407917"/>
                  </a:cubicBezTo>
                  <a:cubicBezTo>
                    <a:pt x="4826167" y="2611117"/>
                    <a:pt x="4816007" y="2813047"/>
                    <a:pt x="4805847" y="3016247"/>
                  </a:cubicBezTo>
                  <a:cubicBezTo>
                    <a:pt x="4799497" y="3141977"/>
                    <a:pt x="4790607" y="3266437"/>
                    <a:pt x="4777907" y="3390897"/>
                  </a:cubicBezTo>
                  <a:cubicBezTo>
                    <a:pt x="4765207" y="3515357"/>
                    <a:pt x="4746157" y="3638547"/>
                    <a:pt x="4732187" y="3763007"/>
                  </a:cubicBezTo>
                  <a:cubicBezTo>
                    <a:pt x="4722027" y="3849367"/>
                    <a:pt x="4719487" y="3935727"/>
                    <a:pt x="4708057" y="4020817"/>
                  </a:cubicBezTo>
                  <a:cubicBezTo>
                    <a:pt x="4697897" y="4098287"/>
                    <a:pt x="4659797" y="4166867"/>
                    <a:pt x="4608997" y="4224017"/>
                  </a:cubicBezTo>
                  <a:cubicBezTo>
                    <a:pt x="4567087" y="4272277"/>
                    <a:pt x="4534067" y="4326887"/>
                    <a:pt x="4490887" y="4373877"/>
                  </a:cubicBezTo>
                  <a:cubicBezTo>
                    <a:pt x="4452787" y="4415787"/>
                    <a:pt x="4410877" y="4457697"/>
                    <a:pt x="4344837" y="4458967"/>
                  </a:cubicBezTo>
                  <a:cubicBezTo>
                    <a:pt x="4329597" y="4458967"/>
                    <a:pt x="4315627" y="4474207"/>
                    <a:pt x="4300387" y="4481827"/>
                  </a:cubicBezTo>
                  <a:cubicBezTo>
                    <a:pt x="4235617" y="4509767"/>
                    <a:pt x="4168307" y="4533897"/>
                    <a:pt x="4104807" y="4564377"/>
                  </a:cubicBezTo>
                  <a:cubicBezTo>
                    <a:pt x="3987967" y="4620257"/>
                    <a:pt x="3862237" y="4629147"/>
                    <a:pt x="3736507" y="4634227"/>
                  </a:cubicBezTo>
                  <a:cubicBezTo>
                    <a:pt x="3688247" y="4636767"/>
                    <a:pt x="3638717" y="4632957"/>
                    <a:pt x="3590457" y="4636767"/>
                  </a:cubicBezTo>
                  <a:cubicBezTo>
                    <a:pt x="3566327" y="4638037"/>
                    <a:pt x="3543467" y="4649467"/>
                    <a:pt x="3520607" y="4654547"/>
                  </a:cubicBezTo>
                  <a:cubicBezTo>
                    <a:pt x="3510447" y="4657087"/>
                    <a:pt x="3500287" y="4655817"/>
                    <a:pt x="3488857" y="4657087"/>
                  </a:cubicBezTo>
                  <a:cubicBezTo>
                    <a:pt x="3473617" y="4658357"/>
                    <a:pt x="3458377" y="4662167"/>
                    <a:pt x="3443137" y="4660897"/>
                  </a:cubicBezTo>
                  <a:cubicBezTo>
                    <a:pt x="3427897" y="4658357"/>
                    <a:pt x="3417737" y="4653277"/>
                    <a:pt x="3415197" y="4653277"/>
                  </a:cubicBezTo>
                  <a:close/>
                </a:path>
              </a:pathLst>
            </a:custGeom>
            <a:blipFill>
              <a:blip r:embed="rId6"/>
              <a:stretch>
                <a:fillRect t="-18282" b="-18282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4965857" y="388053"/>
            <a:ext cx="967153" cy="1256043"/>
          </a:xfrm>
          <a:custGeom>
            <a:avLst/>
            <a:gdLst/>
            <a:ahLst/>
            <a:cxnLst/>
            <a:rect l="l" t="t" r="r" b="b"/>
            <a:pathLst>
              <a:path w="967153" h="1256043">
                <a:moveTo>
                  <a:pt x="0" y="0"/>
                </a:moveTo>
                <a:lnTo>
                  <a:pt x="967153" y="0"/>
                </a:lnTo>
                <a:lnTo>
                  <a:pt x="967153" y="1256043"/>
                </a:lnTo>
                <a:lnTo>
                  <a:pt x="0" y="12560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57593" y="6659911"/>
            <a:ext cx="4712066" cy="1641370"/>
          </a:xfrm>
          <a:custGeom>
            <a:avLst/>
            <a:gdLst/>
            <a:ahLst/>
            <a:cxnLst/>
            <a:rect l="l" t="t" r="r" b="b"/>
            <a:pathLst>
              <a:path w="4712066" h="1641370">
                <a:moveTo>
                  <a:pt x="0" y="0"/>
                </a:moveTo>
                <a:lnTo>
                  <a:pt x="4712066" y="0"/>
                </a:lnTo>
                <a:lnTo>
                  <a:pt x="4712066" y="1641370"/>
                </a:lnTo>
                <a:lnTo>
                  <a:pt x="0" y="1641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472481" y="6659911"/>
            <a:ext cx="4299379" cy="1497617"/>
          </a:xfrm>
          <a:custGeom>
            <a:avLst/>
            <a:gdLst/>
            <a:ahLst/>
            <a:cxnLst/>
            <a:rect l="l" t="t" r="r" b="b"/>
            <a:pathLst>
              <a:path w="4299379" h="1497617">
                <a:moveTo>
                  <a:pt x="0" y="0"/>
                </a:moveTo>
                <a:lnTo>
                  <a:pt x="4299379" y="0"/>
                </a:lnTo>
                <a:lnTo>
                  <a:pt x="4299379" y="1497617"/>
                </a:lnTo>
                <a:lnTo>
                  <a:pt x="0" y="14976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212613" y="6574181"/>
            <a:ext cx="4188616" cy="1459035"/>
          </a:xfrm>
          <a:custGeom>
            <a:avLst/>
            <a:gdLst/>
            <a:ahLst/>
            <a:cxnLst/>
            <a:rect l="l" t="t" r="r" b="b"/>
            <a:pathLst>
              <a:path w="4188616" h="1459035">
                <a:moveTo>
                  <a:pt x="0" y="0"/>
                </a:moveTo>
                <a:lnTo>
                  <a:pt x="4188616" y="0"/>
                </a:lnTo>
                <a:lnTo>
                  <a:pt x="4188616" y="1459034"/>
                </a:lnTo>
                <a:lnTo>
                  <a:pt x="0" y="14590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900433" y="2230396"/>
            <a:ext cx="1564874" cy="1405778"/>
          </a:xfrm>
          <a:custGeom>
            <a:avLst/>
            <a:gdLst/>
            <a:ahLst/>
            <a:cxnLst/>
            <a:rect l="l" t="t" r="r" b="b"/>
            <a:pathLst>
              <a:path w="1564874" h="1405778">
                <a:moveTo>
                  <a:pt x="0" y="0"/>
                </a:moveTo>
                <a:lnTo>
                  <a:pt x="1564874" y="0"/>
                </a:lnTo>
                <a:lnTo>
                  <a:pt x="1564874" y="1405778"/>
                </a:lnTo>
                <a:lnTo>
                  <a:pt x="0" y="14057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183921" y="2327624"/>
            <a:ext cx="1408937" cy="1308550"/>
          </a:xfrm>
          <a:custGeom>
            <a:avLst/>
            <a:gdLst/>
            <a:ahLst/>
            <a:cxnLst/>
            <a:rect l="l" t="t" r="r" b="b"/>
            <a:pathLst>
              <a:path w="1408937" h="1308550">
                <a:moveTo>
                  <a:pt x="0" y="0"/>
                </a:moveTo>
                <a:lnTo>
                  <a:pt x="1408937" y="0"/>
                </a:lnTo>
                <a:lnTo>
                  <a:pt x="1408937" y="1308550"/>
                </a:lnTo>
                <a:lnTo>
                  <a:pt x="0" y="13085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105214" y="8470479"/>
            <a:ext cx="2104079" cy="1816521"/>
          </a:xfrm>
          <a:custGeom>
            <a:avLst/>
            <a:gdLst/>
            <a:ahLst/>
            <a:cxnLst/>
            <a:rect l="l" t="t" r="r" b="b"/>
            <a:pathLst>
              <a:path w="2104079" h="1816521">
                <a:moveTo>
                  <a:pt x="0" y="0"/>
                </a:moveTo>
                <a:lnTo>
                  <a:pt x="2104079" y="0"/>
                </a:lnTo>
                <a:lnTo>
                  <a:pt x="2104079" y="1816521"/>
                </a:lnTo>
                <a:lnTo>
                  <a:pt x="0" y="18165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425397" y="0"/>
            <a:ext cx="1862603" cy="1608047"/>
          </a:xfrm>
          <a:custGeom>
            <a:avLst/>
            <a:gdLst/>
            <a:ahLst/>
            <a:cxnLst/>
            <a:rect l="l" t="t" r="r" b="b"/>
            <a:pathLst>
              <a:path w="1862603" h="1608047">
                <a:moveTo>
                  <a:pt x="0" y="0"/>
                </a:moveTo>
                <a:lnTo>
                  <a:pt x="1862603" y="0"/>
                </a:lnTo>
                <a:lnTo>
                  <a:pt x="1862603" y="1608047"/>
                </a:lnTo>
                <a:lnTo>
                  <a:pt x="0" y="16080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084829">
            <a:off x="10723343" y="2347576"/>
            <a:ext cx="1478752" cy="1268646"/>
          </a:xfrm>
          <a:custGeom>
            <a:avLst/>
            <a:gdLst/>
            <a:ahLst/>
            <a:cxnLst/>
            <a:rect l="l" t="t" r="r" b="b"/>
            <a:pathLst>
              <a:path w="1478752" h="1268646">
                <a:moveTo>
                  <a:pt x="0" y="0"/>
                </a:moveTo>
                <a:lnTo>
                  <a:pt x="1478752" y="0"/>
                </a:lnTo>
                <a:lnTo>
                  <a:pt x="1478752" y="1268646"/>
                </a:lnTo>
                <a:lnTo>
                  <a:pt x="0" y="126864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544483" y="958626"/>
            <a:ext cx="10321528" cy="64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4016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กิจกรรม “คนดี ศรี กข.กสอ. ที่ DIPROM” 2569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900433" y="8546264"/>
            <a:ext cx="8818240" cy="1414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2"/>
              </a:lnSpc>
              <a:spcBef>
                <a:spcPct val="0"/>
              </a:spcBef>
            </a:pPr>
            <a:r>
              <a:rPr lang="en-US" sz="1821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เพื่อประกาศเกียรติคุณเจ้าหน้าที่ ที่ได้รับการคัดเลือก และเป็นแบบอย่างที่ดีให้แก่เจ้าหน้าที่อื่น </a:t>
            </a:r>
          </a:p>
          <a:p>
            <a:pPr algn="ctr">
              <a:lnSpc>
                <a:spcPts val="2222"/>
              </a:lnSpc>
              <a:spcBef>
                <a:spcPct val="0"/>
              </a:spcBef>
            </a:pPr>
            <a:r>
              <a:rPr lang="en-US" sz="1821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ได้ตระหนักถึงเกียรติศักดิ์ศรี และหน้าที่ขอข้าราชการในการดำเนินชีวิตและการปฏิบัติงาน</a:t>
            </a:r>
          </a:p>
          <a:p>
            <a:pPr algn="ctr">
              <a:lnSpc>
                <a:spcPts val="2222"/>
              </a:lnSpc>
              <a:spcBef>
                <a:spcPct val="0"/>
              </a:spcBef>
            </a:pPr>
            <a:r>
              <a:rPr lang="en-US" sz="1821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ผลการดำเนินงาน</a:t>
            </a:r>
          </a:p>
          <a:p>
            <a:pPr algn="ctr">
              <a:lnSpc>
                <a:spcPts val="2222"/>
              </a:lnSpc>
              <a:spcBef>
                <a:spcPct val="0"/>
              </a:spcBef>
            </a:pPr>
            <a:r>
              <a:rPr lang="en-US" sz="1821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 ร้อยละ 100 บุคลากร กข. กสอ.เข้าร่วมกิจกรรม</a:t>
            </a:r>
          </a:p>
          <a:p>
            <a:pPr algn="ctr">
              <a:lnSpc>
                <a:spcPts val="2222"/>
              </a:lnSpc>
              <a:spcBef>
                <a:spcPct val="0"/>
              </a:spcBef>
            </a:pPr>
            <a:endParaRPr lang="en-US" sz="1821" b="1">
              <a:solidFill>
                <a:srgbClr val="0C356A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503880" y="6985802"/>
            <a:ext cx="4717377" cy="67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ด้านพอเพียง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นางสาวนัณัฐชานันท์ กานนท์เกียรติกุล (กผ.)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54172" y="6956314"/>
            <a:ext cx="2935996" cy="656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1996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ด้านวินัย</a:t>
            </a:r>
          </a:p>
          <a:p>
            <a:pPr algn="ctr">
              <a:lnSpc>
                <a:spcPts val="2515"/>
              </a:lnSpc>
            </a:pPr>
            <a:r>
              <a:rPr lang="en-US" sz="1796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นางสาวณัฐพร สุขพลอย (กบ.)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925455" y="6844941"/>
            <a:ext cx="2762930" cy="656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1996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ด้านสุจริต</a:t>
            </a:r>
          </a:p>
          <a:p>
            <a:pPr algn="ctr">
              <a:lnSpc>
                <a:spcPts val="2515"/>
              </a:lnSpc>
            </a:pPr>
            <a:r>
              <a:rPr lang="en-US" sz="1796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นางฐานิดา สมรรคนัฏ (ฝบท.)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1076" y="196976"/>
            <a:ext cx="1150180" cy="1638196"/>
          </a:xfrm>
          <a:custGeom>
            <a:avLst/>
            <a:gdLst/>
            <a:ahLst/>
            <a:cxnLst/>
            <a:rect l="l" t="t" r="r" b="b"/>
            <a:pathLst>
              <a:path w="1150180" h="1638196">
                <a:moveTo>
                  <a:pt x="0" y="0"/>
                </a:moveTo>
                <a:lnTo>
                  <a:pt x="1150179" y="0"/>
                </a:lnTo>
                <a:lnTo>
                  <a:pt x="1150179" y="1638196"/>
                </a:lnTo>
                <a:lnTo>
                  <a:pt x="0" y="1638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98865" y="676224"/>
            <a:ext cx="1735582" cy="1158948"/>
          </a:xfrm>
          <a:custGeom>
            <a:avLst/>
            <a:gdLst/>
            <a:ahLst/>
            <a:cxnLst/>
            <a:rect l="l" t="t" r="r" b="b"/>
            <a:pathLst>
              <a:path w="1735582" h="1158948">
                <a:moveTo>
                  <a:pt x="0" y="0"/>
                </a:moveTo>
                <a:lnTo>
                  <a:pt x="1735582" y="0"/>
                </a:lnTo>
                <a:lnTo>
                  <a:pt x="1735582" y="1158948"/>
                </a:lnTo>
                <a:lnTo>
                  <a:pt x="0" y="1158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492841" y="2712777"/>
            <a:ext cx="4473016" cy="4281637"/>
            <a:chOff x="0" y="0"/>
            <a:chExt cx="4927609" cy="4716780"/>
          </a:xfrm>
        </p:grpSpPr>
        <p:sp>
          <p:nvSpPr>
            <p:cNvPr id="5" name="Freeform 5"/>
            <p:cNvSpPr/>
            <p:nvPr/>
          </p:nvSpPr>
          <p:spPr>
            <a:xfrm>
              <a:off x="1126" y="1273"/>
              <a:ext cx="4929690" cy="4716345"/>
            </a:xfrm>
            <a:custGeom>
              <a:avLst/>
              <a:gdLst/>
              <a:ahLst/>
              <a:cxnLst/>
              <a:rect l="l" t="t" r="r" b="b"/>
              <a:pathLst>
                <a:path w="4929690" h="4716345">
                  <a:moveTo>
                    <a:pt x="3485267" y="4653277"/>
                  </a:moveTo>
                  <a:cubicBezTo>
                    <a:pt x="3456754" y="4660897"/>
                    <a:pt x="3434721" y="4671057"/>
                    <a:pt x="3412688" y="4673597"/>
                  </a:cubicBezTo>
                  <a:cubicBezTo>
                    <a:pt x="3288267" y="4683757"/>
                    <a:pt x="3165141" y="4693917"/>
                    <a:pt x="3040720" y="4702807"/>
                  </a:cubicBezTo>
                  <a:cubicBezTo>
                    <a:pt x="2977213" y="4706617"/>
                    <a:pt x="2913706" y="4710427"/>
                    <a:pt x="2850200" y="4711697"/>
                  </a:cubicBezTo>
                  <a:cubicBezTo>
                    <a:pt x="2781508" y="4714237"/>
                    <a:pt x="2712817" y="4718047"/>
                    <a:pt x="2645423" y="4715507"/>
                  </a:cubicBezTo>
                  <a:cubicBezTo>
                    <a:pt x="2580620" y="4714237"/>
                    <a:pt x="2515817" y="4710427"/>
                    <a:pt x="2453606" y="4698997"/>
                  </a:cubicBezTo>
                  <a:cubicBezTo>
                    <a:pt x="2373250" y="4685027"/>
                    <a:pt x="2291599" y="4685027"/>
                    <a:pt x="2212539" y="4672327"/>
                  </a:cubicBezTo>
                  <a:cubicBezTo>
                    <a:pt x="2006466" y="4639307"/>
                    <a:pt x="1796505" y="4648197"/>
                    <a:pt x="1589136" y="4634227"/>
                  </a:cubicBezTo>
                  <a:cubicBezTo>
                    <a:pt x="1472491" y="4626607"/>
                    <a:pt x="1355846" y="4608827"/>
                    <a:pt x="1239201" y="4593587"/>
                  </a:cubicBezTo>
                  <a:cubicBezTo>
                    <a:pt x="1107003" y="4577077"/>
                    <a:pt x="974805" y="4558027"/>
                    <a:pt x="841311" y="4540247"/>
                  </a:cubicBezTo>
                  <a:cubicBezTo>
                    <a:pt x="744107" y="4527547"/>
                    <a:pt x="645606" y="4514847"/>
                    <a:pt x="548402" y="4502147"/>
                  </a:cubicBezTo>
                  <a:cubicBezTo>
                    <a:pt x="545810" y="4502147"/>
                    <a:pt x="543218" y="4500877"/>
                    <a:pt x="540626" y="4500877"/>
                  </a:cubicBezTo>
                  <a:cubicBezTo>
                    <a:pt x="458974" y="4466587"/>
                    <a:pt x="372138" y="4439917"/>
                    <a:pt x="296967" y="4395467"/>
                  </a:cubicBezTo>
                  <a:cubicBezTo>
                    <a:pt x="169954" y="4319267"/>
                    <a:pt x="115519" y="4197347"/>
                    <a:pt x="110335" y="4053837"/>
                  </a:cubicBezTo>
                  <a:cubicBezTo>
                    <a:pt x="109039" y="4004307"/>
                    <a:pt x="102559" y="3956047"/>
                    <a:pt x="102559" y="3906517"/>
                  </a:cubicBezTo>
                  <a:cubicBezTo>
                    <a:pt x="103855" y="3837937"/>
                    <a:pt x="109039" y="3770627"/>
                    <a:pt x="112927" y="3703317"/>
                  </a:cubicBezTo>
                  <a:cubicBezTo>
                    <a:pt x="123295" y="3502657"/>
                    <a:pt x="128480" y="3301997"/>
                    <a:pt x="112927" y="3101337"/>
                  </a:cubicBezTo>
                  <a:cubicBezTo>
                    <a:pt x="98670" y="2920997"/>
                    <a:pt x="85710" y="2741927"/>
                    <a:pt x="71453" y="2561587"/>
                  </a:cubicBezTo>
                  <a:cubicBezTo>
                    <a:pt x="62381" y="2446017"/>
                    <a:pt x="50716" y="2331717"/>
                    <a:pt x="42940" y="2216147"/>
                  </a:cubicBezTo>
                  <a:cubicBezTo>
                    <a:pt x="37756" y="2139947"/>
                    <a:pt x="39052" y="2062477"/>
                    <a:pt x="33868" y="1986277"/>
                  </a:cubicBezTo>
                  <a:cubicBezTo>
                    <a:pt x="31275" y="1943097"/>
                    <a:pt x="17019" y="1901187"/>
                    <a:pt x="15723" y="1858007"/>
                  </a:cubicBezTo>
                  <a:cubicBezTo>
                    <a:pt x="10539" y="1753867"/>
                    <a:pt x="9242" y="1648457"/>
                    <a:pt x="6650" y="1543047"/>
                  </a:cubicBezTo>
                  <a:cubicBezTo>
                    <a:pt x="5354" y="1502407"/>
                    <a:pt x="-1126" y="1461767"/>
                    <a:pt x="170" y="1421127"/>
                  </a:cubicBezTo>
                  <a:cubicBezTo>
                    <a:pt x="1466" y="1357627"/>
                    <a:pt x="9242" y="1294127"/>
                    <a:pt x="10539" y="1230627"/>
                  </a:cubicBezTo>
                  <a:cubicBezTo>
                    <a:pt x="11835" y="1156967"/>
                    <a:pt x="4058" y="1083307"/>
                    <a:pt x="6650" y="1010917"/>
                  </a:cubicBezTo>
                  <a:cubicBezTo>
                    <a:pt x="6650" y="941067"/>
                    <a:pt x="15723" y="872487"/>
                    <a:pt x="24795" y="802637"/>
                  </a:cubicBezTo>
                  <a:cubicBezTo>
                    <a:pt x="27387" y="778507"/>
                    <a:pt x="45532" y="756917"/>
                    <a:pt x="50716" y="732787"/>
                  </a:cubicBezTo>
                  <a:cubicBezTo>
                    <a:pt x="72749" y="613407"/>
                    <a:pt x="96078" y="494027"/>
                    <a:pt x="153105" y="383537"/>
                  </a:cubicBezTo>
                  <a:cubicBezTo>
                    <a:pt x="166065" y="359407"/>
                    <a:pt x="186802" y="337817"/>
                    <a:pt x="206243" y="318767"/>
                  </a:cubicBezTo>
                  <a:cubicBezTo>
                    <a:pt x="212723" y="312417"/>
                    <a:pt x="228276" y="316227"/>
                    <a:pt x="232164" y="316227"/>
                  </a:cubicBezTo>
                  <a:cubicBezTo>
                    <a:pt x="241237" y="299717"/>
                    <a:pt x="246421" y="283207"/>
                    <a:pt x="256789" y="275587"/>
                  </a:cubicBezTo>
                  <a:cubicBezTo>
                    <a:pt x="312520" y="233677"/>
                    <a:pt x="370842" y="203197"/>
                    <a:pt x="443422" y="195577"/>
                  </a:cubicBezTo>
                  <a:cubicBezTo>
                    <a:pt x="497856" y="189227"/>
                    <a:pt x="550994" y="166367"/>
                    <a:pt x="605429" y="153667"/>
                  </a:cubicBezTo>
                  <a:cubicBezTo>
                    <a:pt x="671528" y="138427"/>
                    <a:pt x="737627" y="120647"/>
                    <a:pt x="806318" y="111757"/>
                  </a:cubicBezTo>
                  <a:cubicBezTo>
                    <a:pt x="868528" y="104137"/>
                    <a:pt x="928147" y="87627"/>
                    <a:pt x="991654" y="82547"/>
                  </a:cubicBezTo>
                  <a:cubicBezTo>
                    <a:pt x="1056457" y="77467"/>
                    <a:pt x="1121259" y="62227"/>
                    <a:pt x="1187358" y="57147"/>
                  </a:cubicBezTo>
                  <a:cubicBezTo>
                    <a:pt x="1366214" y="44447"/>
                    <a:pt x="1546366" y="35557"/>
                    <a:pt x="1725222" y="25397"/>
                  </a:cubicBezTo>
                  <a:cubicBezTo>
                    <a:pt x="1769288" y="22857"/>
                    <a:pt x="1813354" y="25397"/>
                    <a:pt x="1857420" y="26667"/>
                  </a:cubicBezTo>
                  <a:cubicBezTo>
                    <a:pt x="1879453" y="27937"/>
                    <a:pt x="1901486" y="33017"/>
                    <a:pt x="1924815" y="35557"/>
                  </a:cubicBezTo>
                  <a:cubicBezTo>
                    <a:pt x="1935183" y="36827"/>
                    <a:pt x="1945552" y="33017"/>
                    <a:pt x="1955920" y="33017"/>
                  </a:cubicBezTo>
                  <a:cubicBezTo>
                    <a:pt x="1987026" y="33017"/>
                    <a:pt x="2019427" y="33017"/>
                    <a:pt x="2050532" y="31747"/>
                  </a:cubicBezTo>
                  <a:cubicBezTo>
                    <a:pt x="2110151" y="29207"/>
                    <a:pt x="2171066" y="22857"/>
                    <a:pt x="2230684" y="22857"/>
                  </a:cubicBezTo>
                  <a:cubicBezTo>
                    <a:pt x="2289007" y="22857"/>
                    <a:pt x="2347329" y="26667"/>
                    <a:pt x="2405652" y="29207"/>
                  </a:cubicBezTo>
                  <a:lnTo>
                    <a:pt x="2452310" y="29207"/>
                  </a:lnTo>
                  <a:cubicBezTo>
                    <a:pt x="2523593" y="26667"/>
                    <a:pt x="2593580" y="26667"/>
                    <a:pt x="2664863" y="22857"/>
                  </a:cubicBezTo>
                  <a:cubicBezTo>
                    <a:pt x="2733554" y="19047"/>
                    <a:pt x="2800949" y="10157"/>
                    <a:pt x="2869640" y="6347"/>
                  </a:cubicBezTo>
                  <a:cubicBezTo>
                    <a:pt x="2902042" y="3807"/>
                    <a:pt x="2935739" y="3807"/>
                    <a:pt x="2968141" y="10157"/>
                  </a:cubicBezTo>
                  <a:cubicBezTo>
                    <a:pt x="3017391" y="19047"/>
                    <a:pt x="3064049" y="24127"/>
                    <a:pt x="3113299" y="10157"/>
                  </a:cubicBezTo>
                  <a:cubicBezTo>
                    <a:pt x="3131444" y="5077"/>
                    <a:pt x="3154773" y="13967"/>
                    <a:pt x="3175510" y="16507"/>
                  </a:cubicBezTo>
                  <a:cubicBezTo>
                    <a:pt x="3184582" y="17777"/>
                    <a:pt x="3194951" y="20317"/>
                    <a:pt x="3200135" y="16507"/>
                  </a:cubicBezTo>
                  <a:cubicBezTo>
                    <a:pt x="3235128" y="-8893"/>
                    <a:pt x="3267530" y="-2543"/>
                    <a:pt x="3301227" y="19047"/>
                  </a:cubicBezTo>
                  <a:cubicBezTo>
                    <a:pt x="3305116" y="21587"/>
                    <a:pt x="3315484" y="15237"/>
                    <a:pt x="3323260" y="15237"/>
                  </a:cubicBezTo>
                  <a:cubicBezTo>
                    <a:pt x="3354366" y="15237"/>
                    <a:pt x="3385471" y="15237"/>
                    <a:pt x="3417872" y="16507"/>
                  </a:cubicBezTo>
                  <a:cubicBezTo>
                    <a:pt x="3441201" y="17777"/>
                    <a:pt x="3463234" y="25397"/>
                    <a:pt x="3486563" y="27937"/>
                  </a:cubicBezTo>
                  <a:cubicBezTo>
                    <a:pt x="3537110" y="34287"/>
                    <a:pt x="3588952" y="44447"/>
                    <a:pt x="3640794" y="44447"/>
                  </a:cubicBezTo>
                  <a:cubicBezTo>
                    <a:pt x="3737998" y="45717"/>
                    <a:pt x="3835203" y="49527"/>
                    <a:pt x="3931111" y="69847"/>
                  </a:cubicBezTo>
                  <a:cubicBezTo>
                    <a:pt x="4020539" y="88897"/>
                    <a:pt x="4112559" y="88897"/>
                    <a:pt x="4203283" y="104137"/>
                  </a:cubicBezTo>
                  <a:cubicBezTo>
                    <a:pt x="4257718" y="113027"/>
                    <a:pt x="4313448" y="129537"/>
                    <a:pt x="4360106" y="156207"/>
                  </a:cubicBezTo>
                  <a:cubicBezTo>
                    <a:pt x="4410652" y="184147"/>
                    <a:pt x="4449534" y="229867"/>
                    <a:pt x="4494896" y="267967"/>
                  </a:cubicBezTo>
                  <a:cubicBezTo>
                    <a:pt x="4511745" y="281937"/>
                    <a:pt x="4536370" y="292097"/>
                    <a:pt x="4548034" y="309877"/>
                  </a:cubicBezTo>
                  <a:cubicBezTo>
                    <a:pt x="4581732" y="358137"/>
                    <a:pt x="4611541" y="408937"/>
                    <a:pt x="4641350" y="459737"/>
                  </a:cubicBezTo>
                  <a:cubicBezTo>
                    <a:pt x="4663383" y="496567"/>
                    <a:pt x="4685416" y="534667"/>
                    <a:pt x="4702265" y="572767"/>
                  </a:cubicBezTo>
                  <a:cubicBezTo>
                    <a:pt x="4720410" y="617217"/>
                    <a:pt x="4734666" y="662937"/>
                    <a:pt x="4748923" y="709927"/>
                  </a:cubicBezTo>
                  <a:cubicBezTo>
                    <a:pt x="4770956" y="783587"/>
                    <a:pt x="4796877" y="857247"/>
                    <a:pt x="4811134" y="933447"/>
                  </a:cubicBezTo>
                  <a:cubicBezTo>
                    <a:pt x="4831870" y="1040127"/>
                    <a:pt x="4842239" y="1149347"/>
                    <a:pt x="4857792" y="1257297"/>
                  </a:cubicBezTo>
                  <a:cubicBezTo>
                    <a:pt x="4862976" y="1292857"/>
                    <a:pt x="4869456" y="1328417"/>
                    <a:pt x="4872049" y="1363977"/>
                  </a:cubicBezTo>
                  <a:cubicBezTo>
                    <a:pt x="4879825" y="1465577"/>
                    <a:pt x="4885009" y="1565907"/>
                    <a:pt x="4891489" y="1667507"/>
                  </a:cubicBezTo>
                  <a:cubicBezTo>
                    <a:pt x="4900562" y="1793237"/>
                    <a:pt x="4913522" y="1917697"/>
                    <a:pt x="4920003" y="2043427"/>
                  </a:cubicBezTo>
                  <a:cubicBezTo>
                    <a:pt x="4926483" y="2164077"/>
                    <a:pt x="4931563" y="2285997"/>
                    <a:pt x="4929023" y="2407917"/>
                  </a:cubicBezTo>
                  <a:cubicBezTo>
                    <a:pt x="4925187" y="2611117"/>
                    <a:pt x="4914818" y="2813047"/>
                    <a:pt x="4904450" y="3016247"/>
                  </a:cubicBezTo>
                  <a:cubicBezTo>
                    <a:pt x="4897970" y="3141977"/>
                    <a:pt x="4888897" y="3266437"/>
                    <a:pt x="4875936" y="3390897"/>
                  </a:cubicBezTo>
                  <a:cubicBezTo>
                    <a:pt x="4862976" y="3515357"/>
                    <a:pt x="4843535" y="3638547"/>
                    <a:pt x="4829279" y="3763007"/>
                  </a:cubicBezTo>
                  <a:cubicBezTo>
                    <a:pt x="4818910" y="3849367"/>
                    <a:pt x="4816318" y="3935727"/>
                    <a:pt x="4804654" y="4020817"/>
                  </a:cubicBezTo>
                  <a:cubicBezTo>
                    <a:pt x="4794285" y="4098287"/>
                    <a:pt x="4755403" y="4166867"/>
                    <a:pt x="4703561" y="4224017"/>
                  </a:cubicBezTo>
                  <a:cubicBezTo>
                    <a:pt x="4660791" y="4272277"/>
                    <a:pt x="4627094" y="4326887"/>
                    <a:pt x="4583028" y="4373877"/>
                  </a:cubicBezTo>
                  <a:cubicBezTo>
                    <a:pt x="4544146" y="4415787"/>
                    <a:pt x="4501376" y="4457697"/>
                    <a:pt x="4433981" y="4458967"/>
                  </a:cubicBezTo>
                  <a:cubicBezTo>
                    <a:pt x="4418429" y="4458967"/>
                    <a:pt x="4404172" y="4474207"/>
                    <a:pt x="4388619" y="4481827"/>
                  </a:cubicBezTo>
                  <a:cubicBezTo>
                    <a:pt x="4322521" y="4509767"/>
                    <a:pt x="4253829" y="4533897"/>
                    <a:pt x="4189026" y="4564377"/>
                  </a:cubicBezTo>
                  <a:cubicBezTo>
                    <a:pt x="4069789" y="4620257"/>
                    <a:pt x="3941480" y="4629147"/>
                    <a:pt x="3813170" y="4634227"/>
                  </a:cubicBezTo>
                  <a:cubicBezTo>
                    <a:pt x="3763920" y="4636767"/>
                    <a:pt x="3713374" y="4632957"/>
                    <a:pt x="3664123" y="4636767"/>
                  </a:cubicBezTo>
                  <a:cubicBezTo>
                    <a:pt x="3639498" y="4638037"/>
                    <a:pt x="3616169" y="4649467"/>
                    <a:pt x="3592840" y="4654547"/>
                  </a:cubicBezTo>
                  <a:cubicBezTo>
                    <a:pt x="3582472" y="4657087"/>
                    <a:pt x="3572104" y="4655817"/>
                    <a:pt x="3560439" y="4657087"/>
                  </a:cubicBezTo>
                  <a:cubicBezTo>
                    <a:pt x="3544886" y="4658357"/>
                    <a:pt x="3529333" y="4662167"/>
                    <a:pt x="3513781" y="4660897"/>
                  </a:cubicBezTo>
                  <a:cubicBezTo>
                    <a:pt x="3498228" y="4658357"/>
                    <a:pt x="3487860" y="4653277"/>
                    <a:pt x="3485267" y="4653277"/>
                  </a:cubicBezTo>
                  <a:close/>
                </a:path>
              </a:pathLst>
            </a:custGeom>
            <a:blipFill>
              <a:blip r:embed="rId4"/>
              <a:stretch>
                <a:fillRect t="-31916" b="-744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2961432" y="2785689"/>
            <a:ext cx="4511048" cy="4406637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1103" y="1273"/>
              <a:ext cx="4830645" cy="4716345"/>
            </a:xfrm>
            <a:custGeom>
              <a:avLst/>
              <a:gdLst/>
              <a:ahLst/>
              <a:cxnLst/>
              <a:rect l="l" t="t" r="r" b="b"/>
              <a:pathLst>
                <a:path w="4830645" h="4716345">
                  <a:moveTo>
                    <a:pt x="3415197" y="4653277"/>
                  </a:moveTo>
                  <a:cubicBezTo>
                    <a:pt x="3387257" y="4660897"/>
                    <a:pt x="3365667" y="4671057"/>
                    <a:pt x="3344077" y="4673597"/>
                  </a:cubicBezTo>
                  <a:cubicBezTo>
                    <a:pt x="3222157" y="4683757"/>
                    <a:pt x="3101507" y="4693917"/>
                    <a:pt x="2979587" y="4702807"/>
                  </a:cubicBezTo>
                  <a:cubicBezTo>
                    <a:pt x="2917357" y="4706617"/>
                    <a:pt x="2855127" y="4710427"/>
                    <a:pt x="2792897" y="4711697"/>
                  </a:cubicBezTo>
                  <a:cubicBezTo>
                    <a:pt x="2725587" y="4714237"/>
                    <a:pt x="2658277" y="4718047"/>
                    <a:pt x="2592237" y="4715507"/>
                  </a:cubicBezTo>
                  <a:cubicBezTo>
                    <a:pt x="2528737" y="4714237"/>
                    <a:pt x="2465237" y="4710427"/>
                    <a:pt x="2404277" y="4698997"/>
                  </a:cubicBezTo>
                  <a:cubicBezTo>
                    <a:pt x="2325537" y="4685027"/>
                    <a:pt x="2245527" y="4685027"/>
                    <a:pt x="2168057" y="4672327"/>
                  </a:cubicBezTo>
                  <a:cubicBezTo>
                    <a:pt x="1966127" y="4639307"/>
                    <a:pt x="1760387" y="4648197"/>
                    <a:pt x="1557187" y="4634227"/>
                  </a:cubicBezTo>
                  <a:cubicBezTo>
                    <a:pt x="1442887" y="4626607"/>
                    <a:pt x="1328587" y="4608827"/>
                    <a:pt x="1214287" y="4593587"/>
                  </a:cubicBezTo>
                  <a:cubicBezTo>
                    <a:pt x="1084747" y="4577077"/>
                    <a:pt x="955207" y="4558027"/>
                    <a:pt x="824397" y="4540247"/>
                  </a:cubicBezTo>
                  <a:cubicBezTo>
                    <a:pt x="729147" y="4527547"/>
                    <a:pt x="632627" y="4514847"/>
                    <a:pt x="537377" y="4502147"/>
                  </a:cubicBezTo>
                  <a:cubicBezTo>
                    <a:pt x="534837" y="4502147"/>
                    <a:pt x="532297" y="4500877"/>
                    <a:pt x="529757" y="4500877"/>
                  </a:cubicBezTo>
                  <a:cubicBezTo>
                    <a:pt x="449747" y="4466587"/>
                    <a:pt x="364657" y="4439917"/>
                    <a:pt x="290997" y="4395467"/>
                  </a:cubicBezTo>
                  <a:cubicBezTo>
                    <a:pt x="166537" y="4319267"/>
                    <a:pt x="113197" y="4197347"/>
                    <a:pt x="108117" y="4053837"/>
                  </a:cubicBezTo>
                  <a:cubicBezTo>
                    <a:pt x="106847" y="4004307"/>
                    <a:pt x="100497" y="3956047"/>
                    <a:pt x="100497" y="3906517"/>
                  </a:cubicBezTo>
                  <a:cubicBezTo>
                    <a:pt x="101767" y="3837937"/>
                    <a:pt x="106847" y="3770627"/>
                    <a:pt x="110657" y="3703317"/>
                  </a:cubicBezTo>
                  <a:cubicBezTo>
                    <a:pt x="120817" y="3502657"/>
                    <a:pt x="125897" y="3301997"/>
                    <a:pt x="110657" y="3101337"/>
                  </a:cubicBezTo>
                  <a:cubicBezTo>
                    <a:pt x="96687" y="2920997"/>
                    <a:pt x="83987" y="2741927"/>
                    <a:pt x="70017" y="2561587"/>
                  </a:cubicBezTo>
                  <a:cubicBezTo>
                    <a:pt x="61127" y="2446017"/>
                    <a:pt x="49697" y="2331717"/>
                    <a:pt x="42077" y="2216147"/>
                  </a:cubicBezTo>
                  <a:cubicBezTo>
                    <a:pt x="36997" y="2139947"/>
                    <a:pt x="38267" y="2062477"/>
                    <a:pt x="33187" y="1986277"/>
                  </a:cubicBezTo>
                  <a:cubicBezTo>
                    <a:pt x="30647" y="1943097"/>
                    <a:pt x="16677" y="1901187"/>
                    <a:pt x="15407" y="1858007"/>
                  </a:cubicBezTo>
                  <a:cubicBezTo>
                    <a:pt x="10327" y="1753867"/>
                    <a:pt x="9057" y="1648457"/>
                    <a:pt x="6517" y="1543047"/>
                  </a:cubicBezTo>
                  <a:cubicBezTo>
                    <a:pt x="5247" y="1502407"/>
                    <a:pt x="-1103" y="1461767"/>
                    <a:pt x="167" y="1421127"/>
                  </a:cubicBezTo>
                  <a:cubicBezTo>
                    <a:pt x="1437" y="1357627"/>
                    <a:pt x="9057" y="1294127"/>
                    <a:pt x="10327" y="1230627"/>
                  </a:cubicBezTo>
                  <a:cubicBezTo>
                    <a:pt x="11597" y="1156967"/>
                    <a:pt x="3977" y="1083307"/>
                    <a:pt x="6517" y="1010917"/>
                  </a:cubicBezTo>
                  <a:cubicBezTo>
                    <a:pt x="6517" y="941067"/>
                    <a:pt x="15407" y="872487"/>
                    <a:pt x="24297" y="802637"/>
                  </a:cubicBezTo>
                  <a:cubicBezTo>
                    <a:pt x="26837" y="778507"/>
                    <a:pt x="44617" y="756917"/>
                    <a:pt x="49697" y="732787"/>
                  </a:cubicBezTo>
                  <a:cubicBezTo>
                    <a:pt x="71287" y="613407"/>
                    <a:pt x="94147" y="494027"/>
                    <a:pt x="150027" y="383537"/>
                  </a:cubicBezTo>
                  <a:cubicBezTo>
                    <a:pt x="162727" y="359407"/>
                    <a:pt x="183047" y="337817"/>
                    <a:pt x="202097" y="318767"/>
                  </a:cubicBezTo>
                  <a:cubicBezTo>
                    <a:pt x="208447" y="312417"/>
                    <a:pt x="223687" y="316227"/>
                    <a:pt x="227497" y="316227"/>
                  </a:cubicBezTo>
                  <a:cubicBezTo>
                    <a:pt x="236387" y="299717"/>
                    <a:pt x="241467" y="283207"/>
                    <a:pt x="251627" y="275587"/>
                  </a:cubicBezTo>
                  <a:cubicBezTo>
                    <a:pt x="306237" y="233677"/>
                    <a:pt x="363387" y="203197"/>
                    <a:pt x="434507" y="195577"/>
                  </a:cubicBezTo>
                  <a:cubicBezTo>
                    <a:pt x="487847" y="189227"/>
                    <a:pt x="539917" y="166367"/>
                    <a:pt x="593257" y="153667"/>
                  </a:cubicBezTo>
                  <a:cubicBezTo>
                    <a:pt x="658027" y="138427"/>
                    <a:pt x="722797" y="120647"/>
                    <a:pt x="790107" y="111757"/>
                  </a:cubicBezTo>
                  <a:cubicBezTo>
                    <a:pt x="851067" y="104137"/>
                    <a:pt x="909487" y="87627"/>
                    <a:pt x="971717" y="82547"/>
                  </a:cubicBezTo>
                  <a:cubicBezTo>
                    <a:pt x="1035217" y="77467"/>
                    <a:pt x="1098717" y="62227"/>
                    <a:pt x="1163487" y="57147"/>
                  </a:cubicBezTo>
                  <a:cubicBezTo>
                    <a:pt x="1338747" y="44447"/>
                    <a:pt x="1515277" y="35557"/>
                    <a:pt x="1690537" y="25397"/>
                  </a:cubicBezTo>
                  <a:cubicBezTo>
                    <a:pt x="1733717" y="22857"/>
                    <a:pt x="1776897" y="25397"/>
                    <a:pt x="1820077" y="26667"/>
                  </a:cubicBezTo>
                  <a:cubicBezTo>
                    <a:pt x="1841667" y="27937"/>
                    <a:pt x="1863257" y="33017"/>
                    <a:pt x="1886117" y="35557"/>
                  </a:cubicBezTo>
                  <a:cubicBezTo>
                    <a:pt x="1896277" y="36827"/>
                    <a:pt x="1906437" y="33017"/>
                    <a:pt x="1916597" y="33017"/>
                  </a:cubicBezTo>
                  <a:cubicBezTo>
                    <a:pt x="1947077" y="33017"/>
                    <a:pt x="1978827" y="33017"/>
                    <a:pt x="2009307" y="31747"/>
                  </a:cubicBezTo>
                  <a:cubicBezTo>
                    <a:pt x="2067727" y="29207"/>
                    <a:pt x="2127417" y="22857"/>
                    <a:pt x="2185837" y="22857"/>
                  </a:cubicBezTo>
                  <a:cubicBezTo>
                    <a:pt x="2242987" y="22857"/>
                    <a:pt x="2300137" y="26667"/>
                    <a:pt x="2357287" y="29207"/>
                  </a:cubicBezTo>
                  <a:lnTo>
                    <a:pt x="2403007" y="29207"/>
                  </a:lnTo>
                  <a:cubicBezTo>
                    <a:pt x="2472857" y="26667"/>
                    <a:pt x="2541437" y="26667"/>
                    <a:pt x="2611287" y="22857"/>
                  </a:cubicBezTo>
                  <a:cubicBezTo>
                    <a:pt x="2678597" y="19047"/>
                    <a:pt x="2744637" y="10157"/>
                    <a:pt x="2811947" y="6347"/>
                  </a:cubicBezTo>
                  <a:cubicBezTo>
                    <a:pt x="2843697" y="3807"/>
                    <a:pt x="2876717" y="3807"/>
                    <a:pt x="2908467" y="10157"/>
                  </a:cubicBezTo>
                  <a:cubicBezTo>
                    <a:pt x="2956727" y="19047"/>
                    <a:pt x="3002447" y="24127"/>
                    <a:pt x="3050707" y="10157"/>
                  </a:cubicBezTo>
                  <a:cubicBezTo>
                    <a:pt x="3068487" y="5077"/>
                    <a:pt x="3091347" y="13967"/>
                    <a:pt x="3111667" y="16507"/>
                  </a:cubicBezTo>
                  <a:cubicBezTo>
                    <a:pt x="3120557" y="17777"/>
                    <a:pt x="3130717" y="20317"/>
                    <a:pt x="3135797" y="16507"/>
                  </a:cubicBezTo>
                  <a:cubicBezTo>
                    <a:pt x="3170087" y="-8893"/>
                    <a:pt x="3201837" y="-2543"/>
                    <a:pt x="3234857" y="19047"/>
                  </a:cubicBezTo>
                  <a:cubicBezTo>
                    <a:pt x="3238667" y="21587"/>
                    <a:pt x="3248827" y="15237"/>
                    <a:pt x="3256447" y="15237"/>
                  </a:cubicBezTo>
                  <a:cubicBezTo>
                    <a:pt x="3286927" y="15237"/>
                    <a:pt x="3317407" y="15237"/>
                    <a:pt x="3349157" y="16507"/>
                  </a:cubicBezTo>
                  <a:cubicBezTo>
                    <a:pt x="3372017" y="17777"/>
                    <a:pt x="3393607" y="25397"/>
                    <a:pt x="3416467" y="27937"/>
                  </a:cubicBezTo>
                  <a:cubicBezTo>
                    <a:pt x="3465997" y="34287"/>
                    <a:pt x="3516797" y="44447"/>
                    <a:pt x="3567597" y="44447"/>
                  </a:cubicBezTo>
                  <a:cubicBezTo>
                    <a:pt x="3662847" y="45717"/>
                    <a:pt x="3758097" y="49527"/>
                    <a:pt x="3852077" y="69847"/>
                  </a:cubicBezTo>
                  <a:cubicBezTo>
                    <a:pt x="3939707" y="88897"/>
                    <a:pt x="4029877" y="88897"/>
                    <a:pt x="4118777" y="104137"/>
                  </a:cubicBezTo>
                  <a:cubicBezTo>
                    <a:pt x="4172117" y="113027"/>
                    <a:pt x="4226727" y="129537"/>
                    <a:pt x="4272447" y="156207"/>
                  </a:cubicBezTo>
                  <a:cubicBezTo>
                    <a:pt x="4321977" y="184147"/>
                    <a:pt x="4360077" y="229867"/>
                    <a:pt x="4404527" y="267967"/>
                  </a:cubicBezTo>
                  <a:cubicBezTo>
                    <a:pt x="4421037" y="281937"/>
                    <a:pt x="4445167" y="292097"/>
                    <a:pt x="4456597" y="309877"/>
                  </a:cubicBezTo>
                  <a:cubicBezTo>
                    <a:pt x="4489617" y="358137"/>
                    <a:pt x="4518827" y="408937"/>
                    <a:pt x="4548037" y="459737"/>
                  </a:cubicBezTo>
                  <a:cubicBezTo>
                    <a:pt x="4569627" y="496567"/>
                    <a:pt x="4591217" y="534667"/>
                    <a:pt x="4607727" y="572767"/>
                  </a:cubicBezTo>
                  <a:cubicBezTo>
                    <a:pt x="4625507" y="617217"/>
                    <a:pt x="4639477" y="662937"/>
                    <a:pt x="4653447" y="709927"/>
                  </a:cubicBezTo>
                  <a:cubicBezTo>
                    <a:pt x="4675037" y="783587"/>
                    <a:pt x="4700437" y="857247"/>
                    <a:pt x="4714407" y="933447"/>
                  </a:cubicBezTo>
                  <a:cubicBezTo>
                    <a:pt x="4734727" y="1040127"/>
                    <a:pt x="4744887" y="1149347"/>
                    <a:pt x="4760127" y="1257297"/>
                  </a:cubicBezTo>
                  <a:cubicBezTo>
                    <a:pt x="4765207" y="1292857"/>
                    <a:pt x="4771557" y="1328417"/>
                    <a:pt x="4774097" y="1363977"/>
                  </a:cubicBezTo>
                  <a:cubicBezTo>
                    <a:pt x="4781717" y="1465577"/>
                    <a:pt x="4786797" y="1565907"/>
                    <a:pt x="4793147" y="1667507"/>
                  </a:cubicBezTo>
                  <a:cubicBezTo>
                    <a:pt x="4802037" y="1793237"/>
                    <a:pt x="4814737" y="1917697"/>
                    <a:pt x="4821087" y="2043427"/>
                  </a:cubicBezTo>
                  <a:cubicBezTo>
                    <a:pt x="4827437" y="2164077"/>
                    <a:pt x="4832517" y="2285997"/>
                    <a:pt x="4829977" y="2407917"/>
                  </a:cubicBezTo>
                  <a:cubicBezTo>
                    <a:pt x="4826167" y="2611117"/>
                    <a:pt x="4816007" y="2813047"/>
                    <a:pt x="4805847" y="3016247"/>
                  </a:cubicBezTo>
                  <a:cubicBezTo>
                    <a:pt x="4799497" y="3141977"/>
                    <a:pt x="4790607" y="3266437"/>
                    <a:pt x="4777907" y="3390897"/>
                  </a:cubicBezTo>
                  <a:cubicBezTo>
                    <a:pt x="4765207" y="3515357"/>
                    <a:pt x="4746157" y="3638547"/>
                    <a:pt x="4732187" y="3763007"/>
                  </a:cubicBezTo>
                  <a:cubicBezTo>
                    <a:pt x="4722027" y="3849367"/>
                    <a:pt x="4719487" y="3935727"/>
                    <a:pt x="4708057" y="4020817"/>
                  </a:cubicBezTo>
                  <a:cubicBezTo>
                    <a:pt x="4697897" y="4098287"/>
                    <a:pt x="4659797" y="4166867"/>
                    <a:pt x="4608997" y="4224017"/>
                  </a:cubicBezTo>
                  <a:cubicBezTo>
                    <a:pt x="4567087" y="4272277"/>
                    <a:pt x="4534067" y="4326887"/>
                    <a:pt x="4490887" y="4373877"/>
                  </a:cubicBezTo>
                  <a:cubicBezTo>
                    <a:pt x="4452787" y="4415787"/>
                    <a:pt x="4410877" y="4457697"/>
                    <a:pt x="4344837" y="4458967"/>
                  </a:cubicBezTo>
                  <a:cubicBezTo>
                    <a:pt x="4329597" y="4458967"/>
                    <a:pt x="4315627" y="4474207"/>
                    <a:pt x="4300387" y="4481827"/>
                  </a:cubicBezTo>
                  <a:cubicBezTo>
                    <a:pt x="4235617" y="4509767"/>
                    <a:pt x="4168307" y="4533897"/>
                    <a:pt x="4104807" y="4564377"/>
                  </a:cubicBezTo>
                  <a:cubicBezTo>
                    <a:pt x="3987967" y="4620257"/>
                    <a:pt x="3862237" y="4629147"/>
                    <a:pt x="3736507" y="4634227"/>
                  </a:cubicBezTo>
                  <a:cubicBezTo>
                    <a:pt x="3688247" y="4636767"/>
                    <a:pt x="3638717" y="4632957"/>
                    <a:pt x="3590457" y="4636767"/>
                  </a:cubicBezTo>
                  <a:cubicBezTo>
                    <a:pt x="3566327" y="4638037"/>
                    <a:pt x="3543467" y="4649467"/>
                    <a:pt x="3520607" y="4654547"/>
                  </a:cubicBezTo>
                  <a:cubicBezTo>
                    <a:pt x="3510447" y="4657087"/>
                    <a:pt x="3500287" y="4655817"/>
                    <a:pt x="3488857" y="4657087"/>
                  </a:cubicBezTo>
                  <a:cubicBezTo>
                    <a:pt x="3473617" y="4658357"/>
                    <a:pt x="3458377" y="4662167"/>
                    <a:pt x="3443137" y="4660897"/>
                  </a:cubicBezTo>
                  <a:cubicBezTo>
                    <a:pt x="3427897" y="4658357"/>
                    <a:pt x="3417737" y="4653277"/>
                    <a:pt x="3415197" y="4653277"/>
                  </a:cubicBezTo>
                  <a:close/>
                </a:path>
              </a:pathLst>
            </a:custGeom>
            <a:blipFill>
              <a:blip r:embed="rId5"/>
              <a:stretch>
                <a:fillRect t="-32183" b="-4380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4965857" y="388053"/>
            <a:ext cx="967153" cy="1256043"/>
          </a:xfrm>
          <a:custGeom>
            <a:avLst/>
            <a:gdLst/>
            <a:ahLst/>
            <a:cxnLst/>
            <a:rect l="l" t="t" r="r" b="b"/>
            <a:pathLst>
              <a:path w="967153" h="1256043">
                <a:moveTo>
                  <a:pt x="0" y="0"/>
                </a:moveTo>
                <a:lnTo>
                  <a:pt x="967153" y="0"/>
                </a:lnTo>
                <a:lnTo>
                  <a:pt x="967153" y="1256043"/>
                </a:lnTo>
                <a:lnTo>
                  <a:pt x="0" y="1256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61432" y="6574181"/>
            <a:ext cx="4299379" cy="1497617"/>
          </a:xfrm>
          <a:custGeom>
            <a:avLst/>
            <a:gdLst/>
            <a:ahLst/>
            <a:cxnLst/>
            <a:rect l="l" t="t" r="r" b="b"/>
            <a:pathLst>
              <a:path w="4299379" h="1497617">
                <a:moveTo>
                  <a:pt x="0" y="0"/>
                </a:moveTo>
                <a:lnTo>
                  <a:pt x="4299379" y="0"/>
                </a:lnTo>
                <a:lnTo>
                  <a:pt x="4299379" y="1497617"/>
                </a:lnTo>
                <a:lnTo>
                  <a:pt x="0" y="14976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677395" y="6462808"/>
            <a:ext cx="4188616" cy="1459035"/>
          </a:xfrm>
          <a:custGeom>
            <a:avLst/>
            <a:gdLst/>
            <a:ahLst/>
            <a:cxnLst/>
            <a:rect l="l" t="t" r="r" b="b"/>
            <a:pathLst>
              <a:path w="4188616" h="1459035">
                <a:moveTo>
                  <a:pt x="0" y="0"/>
                </a:moveTo>
                <a:lnTo>
                  <a:pt x="4188616" y="0"/>
                </a:lnTo>
                <a:lnTo>
                  <a:pt x="4188616" y="1459035"/>
                </a:lnTo>
                <a:lnTo>
                  <a:pt x="0" y="1459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823374">
            <a:off x="6276640" y="2295748"/>
            <a:ext cx="1667763" cy="1626069"/>
          </a:xfrm>
          <a:custGeom>
            <a:avLst/>
            <a:gdLst/>
            <a:ahLst/>
            <a:cxnLst/>
            <a:rect l="l" t="t" r="r" b="b"/>
            <a:pathLst>
              <a:path w="1667763" h="1626069">
                <a:moveTo>
                  <a:pt x="0" y="0"/>
                </a:moveTo>
                <a:lnTo>
                  <a:pt x="1667763" y="0"/>
                </a:lnTo>
                <a:lnTo>
                  <a:pt x="1667763" y="1626069"/>
                </a:lnTo>
                <a:lnTo>
                  <a:pt x="0" y="16260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84560" y="2250953"/>
            <a:ext cx="1564874" cy="1405778"/>
          </a:xfrm>
          <a:custGeom>
            <a:avLst/>
            <a:gdLst/>
            <a:ahLst/>
            <a:cxnLst/>
            <a:rect l="l" t="t" r="r" b="b"/>
            <a:pathLst>
              <a:path w="1564874" h="1405778">
                <a:moveTo>
                  <a:pt x="0" y="0"/>
                </a:moveTo>
                <a:lnTo>
                  <a:pt x="1564873" y="0"/>
                </a:lnTo>
                <a:lnTo>
                  <a:pt x="1564873" y="1405778"/>
                </a:lnTo>
                <a:lnTo>
                  <a:pt x="0" y="14057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256174" y="36049"/>
            <a:ext cx="2083927" cy="1799124"/>
          </a:xfrm>
          <a:custGeom>
            <a:avLst/>
            <a:gdLst/>
            <a:ahLst/>
            <a:cxnLst/>
            <a:rect l="l" t="t" r="r" b="b"/>
            <a:pathLst>
              <a:path w="2083927" h="1799124">
                <a:moveTo>
                  <a:pt x="0" y="0"/>
                </a:moveTo>
                <a:lnTo>
                  <a:pt x="2083927" y="0"/>
                </a:lnTo>
                <a:lnTo>
                  <a:pt x="2083927" y="1799123"/>
                </a:lnTo>
                <a:lnTo>
                  <a:pt x="0" y="17991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546" y="8278745"/>
            <a:ext cx="2269238" cy="1959109"/>
          </a:xfrm>
          <a:custGeom>
            <a:avLst/>
            <a:gdLst/>
            <a:ahLst/>
            <a:cxnLst/>
            <a:rect l="l" t="t" r="r" b="b"/>
            <a:pathLst>
              <a:path w="2269238" h="1959109">
                <a:moveTo>
                  <a:pt x="0" y="0"/>
                </a:moveTo>
                <a:lnTo>
                  <a:pt x="2269239" y="0"/>
                </a:lnTo>
                <a:lnTo>
                  <a:pt x="2269239" y="1959110"/>
                </a:lnTo>
                <a:lnTo>
                  <a:pt x="0" y="19591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666997" y="8044130"/>
            <a:ext cx="3621003" cy="2193725"/>
          </a:xfrm>
          <a:custGeom>
            <a:avLst/>
            <a:gdLst/>
            <a:ahLst/>
            <a:cxnLst/>
            <a:rect l="l" t="t" r="r" b="b"/>
            <a:pathLst>
              <a:path w="3621003" h="2193725">
                <a:moveTo>
                  <a:pt x="0" y="0"/>
                </a:moveTo>
                <a:lnTo>
                  <a:pt x="3621003" y="0"/>
                </a:lnTo>
                <a:lnTo>
                  <a:pt x="3621003" y="2193725"/>
                </a:lnTo>
                <a:lnTo>
                  <a:pt x="0" y="219372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544483" y="958626"/>
            <a:ext cx="10321528" cy="64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4016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กิจกรรม “คนดี ศรี กข.กสอ. ที่ DIPROM” 2569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00433" y="8546264"/>
            <a:ext cx="8818240" cy="1414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2"/>
              </a:lnSpc>
              <a:spcBef>
                <a:spcPct val="0"/>
              </a:spcBef>
            </a:pPr>
            <a:r>
              <a:rPr lang="en-US" sz="1821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เพื่อประกาศเกียรติคุณเจ้าหน้าที่ ที่ได้รับการคัดเลือก และเป็นแบบอย่างที่ดีให้แก่เจ้าหน้าที่อื่น </a:t>
            </a:r>
          </a:p>
          <a:p>
            <a:pPr algn="ctr">
              <a:lnSpc>
                <a:spcPts val="2222"/>
              </a:lnSpc>
              <a:spcBef>
                <a:spcPct val="0"/>
              </a:spcBef>
            </a:pPr>
            <a:r>
              <a:rPr lang="en-US" sz="1821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ได้ตระหนักถึงเกียรติศักดิ์ศรี และหน้าที่ขอข้าราชการในการดำเนินชีวิตและการปฏิบัติงาน</a:t>
            </a:r>
          </a:p>
          <a:p>
            <a:pPr algn="ctr">
              <a:lnSpc>
                <a:spcPts val="2222"/>
              </a:lnSpc>
              <a:spcBef>
                <a:spcPct val="0"/>
              </a:spcBef>
            </a:pPr>
            <a:r>
              <a:rPr lang="en-US" sz="1821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ผลการดำเนินงาน</a:t>
            </a:r>
          </a:p>
          <a:p>
            <a:pPr algn="ctr">
              <a:lnSpc>
                <a:spcPts val="2222"/>
              </a:lnSpc>
              <a:spcBef>
                <a:spcPct val="0"/>
              </a:spcBef>
            </a:pPr>
            <a:r>
              <a:rPr lang="en-US" sz="1821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 ร้อยละ 100 บุคลากร กข. กสอ.เข้าร่วมกิจกรรม</a:t>
            </a:r>
          </a:p>
          <a:p>
            <a:pPr algn="ctr">
              <a:lnSpc>
                <a:spcPts val="2222"/>
              </a:lnSpc>
              <a:spcBef>
                <a:spcPct val="0"/>
              </a:spcBef>
            </a:pPr>
            <a:endParaRPr lang="en-US" sz="1821" b="1">
              <a:solidFill>
                <a:srgbClr val="0C356A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610254" y="6844941"/>
            <a:ext cx="3001736" cy="656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1996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ด้านจิตอาสา</a:t>
            </a:r>
          </a:p>
          <a:p>
            <a:pPr algn="ctr">
              <a:lnSpc>
                <a:spcPts val="2515"/>
              </a:lnSpc>
            </a:pPr>
            <a:r>
              <a:rPr lang="en-US" sz="1796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นางสาวสิริกานต์ดา ศรีปัด (กจ.)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201524" y="6844941"/>
            <a:ext cx="3140359" cy="656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1996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ด้านกตัญญู</a:t>
            </a:r>
          </a:p>
          <a:p>
            <a:pPr algn="ctr">
              <a:lnSpc>
                <a:spcPts val="2515"/>
              </a:lnSpc>
            </a:pPr>
            <a:r>
              <a:rPr lang="en-US" sz="1796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นางสาวกาญจนา จำเริญกิจ (กร.)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2927" y="354878"/>
            <a:ext cx="1071546" cy="1526198"/>
          </a:xfrm>
          <a:custGeom>
            <a:avLst/>
            <a:gdLst/>
            <a:ahLst/>
            <a:cxnLst/>
            <a:rect l="l" t="t" r="r" b="b"/>
            <a:pathLst>
              <a:path w="1071546" h="1526198">
                <a:moveTo>
                  <a:pt x="0" y="0"/>
                </a:moveTo>
                <a:lnTo>
                  <a:pt x="1071546" y="0"/>
                </a:lnTo>
                <a:lnTo>
                  <a:pt x="1071546" y="1526198"/>
                </a:lnTo>
                <a:lnTo>
                  <a:pt x="0" y="1526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6224668" y="449201"/>
            <a:ext cx="1735657" cy="1158998"/>
          </a:xfrm>
          <a:custGeom>
            <a:avLst/>
            <a:gdLst/>
            <a:ahLst/>
            <a:cxnLst/>
            <a:rect l="l" t="t" r="r" b="b"/>
            <a:pathLst>
              <a:path w="1735657" h="1158998">
                <a:moveTo>
                  <a:pt x="0" y="0"/>
                </a:moveTo>
                <a:lnTo>
                  <a:pt x="1735657" y="0"/>
                </a:lnTo>
                <a:lnTo>
                  <a:pt x="1735657" y="1158998"/>
                </a:lnTo>
                <a:lnTo>
                  <a:pt x="0" y="1158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94980" y="2894325"/>
            <a:ext cx="5271707" cy="4856560"/>
          </a:xfrm>
          <a:custGeom>
            <a:avLst/>
            <a:gdLst/>
            <a:ahLst/>
            <a:cxnLst/>
            <a:rect l="l" t="t" r="r" b="b"/>
            <a:pathLst>
              <a:path w="5271707" h="4856560">
                <a:moveTo>
                  <a:pt x="0" y="0"/>
                </a:moveTo>
                <a:lnTo>
                  <a:pt x="5271707" y="0"/>
                </a:lnTo>
                <a:lnTo>
                  <a:pt x="5271707" y="4856560"/>
                </a:lnTo>
                <a:lnTo>
                  <a:pt x="0" y="4856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22027" y="1889803"/>
            <a:ext cx="3141320" cy="314132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16666" b="-16666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3050253" y="504152"/>
            <a:ext cx="847813" cy="920286"/>
          </a:xfrm>
          <a:custGeom>
            <a:avLst/>
            <a:gdLst/>
            <a:ahLst/>
            <a:cxnLst/>
            <a:rect l="l" t="t" r="r" b="b"/>
            <a:pathLst>
              <a:path w="847813" h="920286">
                <a:moveTo>
                  <a:pt x="0" y="0"/>
                </a:moveTo>
                <a:lnTo>
                  <a:pt x="847814" y="0"/>
                </a:lnTo>
                <a:lnTo>
                  <a:pt x="847814" y="920285"/>
                </a:lnTo>
                <a:lnTo>
                  <a:pt x="0" y="9202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79536" y="2894325"/>
            <a:ext cx="4522605" cy="4166450"/>
          </a:xfrm>
          <a:custGeom>
            <a:avLst/>
            <a:gdLst/>
            <a:ahLst/>
            <a:cxnLst/>
            <a:rect l="l" t="t" r="r" b="b"/>
            <a:pathLst>
              <a:path w="4522605" h="4166450">
                <a:moveTo>
                  <a:pt x="0" y="0"/>
                </a:moveTo>
                <a:lnTo>
                  <a:pt x="4522605" y="0"/>
                </a:lnTo>
                <a:lnTo>
                  <a:pt x="4522605" y="4166449"/>
                </a:lnTo>
                <a:lnTo>
                  <a:pt x="0" y="4166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1773769" y="6620918"/>
            <a:ext cx="5485531" cy="3214863"/>
            <a:chOff x="0" y="0"/>
            <a:chExt cx="1257236" cy="73681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57236" cy="736819"/>
            </a:xfrm>
            <a:custGeom>
              <a:avLst/>
              <a:gdLst/>
              <a:ahLst/>
              <a:cxnLst/>
              <a:rect l="l" t="t" r="r" b="b"/>
              <a:pathLst>
                <a:path w="1257236" h="736819">
                  <a:moveTo>
                    <a:pt x="57865" y="0"/>
                  </a:moveTo>
                  <a:lnTo>
                    <a:pt x="1199371" y="0"/>
                  </a:lnTo>
                  <a:cubicBezTo>
                    <a:pt x="1231329" y="0"/>
                    <a:pt x="1257236" y="25907"/>
                    <a:pt x="1257236" y="57865"/>
                  </a:cubicBezTo>
                  <a:lnTo>
                    <a:pt x="1257236" y="678954"/>
                  </a:lnTo>
                  <a:cubicBezTo>
                    <a:pt x="1257236" y="694301"/>
                    <a:pt x="1251140" y="709019"/>
                    <a:pt x="1240288" y="719871"/>
                  </a:cubicBezTo>
                  <a:cubicBezTo>
                    <a:pt x="1229436" y="730722"/>
                    <a:pt x="1214718" y="736819"/>
                    <a:pt x="1199371" y="736819"/>
                  </a:cubicBezTo>
                  <a:lnTo>
                    <a:pt x="57865" y="736819"/>
                  </a:lnTo>
                  <a:cubicBezTo>
                    <a:pt x="25907" y="736819"/>
                    <a:pt x="0" y="710912"/>
                    <a:pt x="0" y="678954"/>
                  </a:cubicBezTo>
                  <a:lnTo>
                    <a:pt x="0" y="57865"/>
                  </a:lnTo>
                  <a:cubicBezTo>
                    <a:pt x="0" y="25907"/>
                    <a:pt x="25907" y="0"/>
                    <a:pt x="57865" y="0"/>
                  </a:cubicBezTo>
                  <a:close/>
                </a:path>
              </a:pathLst>
            </a:custGeom>
            <a:solidFill>
              <a:srgbClr val="086FB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257236" cy="7749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6641" y="5948001"/>
            <a:ext cx="3222901" cy="322290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5641" t="-34086" r="-5312" b="-13238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7603337" y="6089577"/>
            <a:ext cx="3081325" cy="308132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16390" r="-16390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7361770" y="2044255"/>
            <a:ext cx="3099245" cy="309924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t="-27253" b="-6080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2565591" y="2079512"/>
            <a:ext cx="3273099" cy="327309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t="-32091" b="-1242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16648589" y="8186905"/>
            <a:ext cx="1680951" cy="2100095"/>
          </a:xfrm>
          <a:custGeom>
            <a:avLst/>
            <a:gdLst/>
            <a:ahLst/>
            <a:cxnLst/>
            <a:rect l="l" t="t" r="r" b="b"/>
            <a:pathLst>
              <a:path w="1680951" h="2100095">
                <a:moveTo>
                  <a:pt x="0" y="0"/>
                </a:moveTo>
                <a:lnTo>
                  <a:pt x="1680952" y="0"/>
                </a:lnTo>
                <a:lnTo>
                  <a:pt x="1680952" y="2100095"/>
                </a:lnTo>
                <a:lnTo>
                  <a:pt x="0" y="21000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031986">
            <a:off x="-244628" y="8638254"/>
            <a:ext cx="2266879" cy="1957072"/>
          </a:xfrm>
          <a:custGeom>
            <a:avLst/>
            <a:gdLst/>
            <a:ahLst/>
            <a:cxnLst/>
            <a:rect l="l" t="t" r="r" b="b"/>
            <a:pathLst>
              <a:path w="2266879" h="1957072">
                <a:moveTo>
                  <a:pt x="0" y="0"/>
                </a:moveTo>
                <a:lnTo>
                  <a:pt x="2266878" y="0"/>
                </a:lnTo>
                <a:lnTo>
                  <a:pt x="2266878" y="1957071"/>
                </a:lnTo>
                <a:lnTo>
                  <a:pt x="0" y="19570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7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100690" y="475577"/>
            <a:ext cx="9045651" cy="1077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3"/>
              </a:lnSpc>
              <a:spcBef>
                <a:spcPct val="0"/>
              </a:spcBef>
            </a:pPr>
            <a:r>
              <a:rPr lang="en-US" sz="3335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กิจกรรม “หน่วยงานส่งเสริมคุณธรรม กข.กสอ. </a:t>
            </a:r>
          </a:p>
          <a:p>
            <a:pPr algn="ctr">
              <a:lnSpc>
                <a:spcPts val="4303"/>
              </a:lnSpc>
              <a:spcBef>
                <a:spcPct val="0"/>
              </a:spcBef>
            </a:pPr>
            <a:r>
              <a:rPr lang="en-US" sz="3335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ที่ DIPROM” 2569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157846" y="5039850"/>
            <a:ext cx="2875107" cy="574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sz="1800" dirty="0" err="1">
                <a:solidFill>
                  <a:srgbClr val="000000"/>
                </a:solidFill>
                <a:latin typeface="HappyThursday TH"/>
                <a:ea typeface="HappyThursday TH"/>
                <a:cs typeface="HappyThursday TH"/>
                <a:sym typeface="HappyThursday TH"/>
              </a:rPr>
              <a:t>ด้านกตัญญู</a:t>
            </a:r>
            <a:r>
              <a:rPr lang="en-US" sz="1800" dirty="0">
                <a:solidFill>
                  <a:srgbClr val="000000"/>
                </a:solidFill>
                <a:latin typeface="HappyThursday TH"/>
                <a:ea typeface="HappyThursday TH"/>
                <a:cs typeface="HappyThursday TH"/>
                <a:sym typeface="HappyThursday TH"/>
              </a:rPr>
              <a:t> </a:t>
            </a:r>
          </a:p>
          <a:p>
            <a:pPr algn="l">
              <a:lnSpc>
                <a:spcPts val="2322"/>
              </a:lnSpc>
            </a:pPr>
            <a:r>
              <a:rPr lang="en-US" sz="1800" dirty="0" err="1">
                <a:solidFill>
                  <a:srgbClr val="000000"/>
                </a:solidFill>
                <a:latin typeface="HappyThursday TH"/>
                <a:ea typeface="HappyThursday TH"/>
                <a:cs typeface="HappyThursday TH"/>
                <a:sym typeface="HappyThursday TH"/>
              </a:rPr>
              <a:t>ฝ่ายบริหารทั่วไป</a:t>
            </a:r>
            <a:endParaRPr lang="en-US" sz="1800" dirty="0">
              <a:solidFill>
                <a:srgbClr val="000000"/>
              </a:solidFill>
              <a:latin typeface="HappyThursday TH"/>
              <a:ea typeface="HappyThursday TH"/>
              <a:cs typeface="HappyThursday TH"/>
              <a:sym typeface="HappyThursday TH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466911" y="5267933"/>
            <a:ext cx="2994103" cy="680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2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2322"/>
              </a:lnSpc>
              <a:spcBef>
                <a:spcPct val="0"/>
              </a:spcBef>
            </a:pPr>
            <a:r>
              <a:rPr lang="en-US" sz="1800" dirty="0" err="1">
                <a:solidFill>
                  <a:srgbClr val="000000"/>
                </a:solidFill>
                <a:latin typeface="HappyThursday TH"/>
                <a:ea typeface="HappyThursday TH"/>
                <a:cs typeface="HappyThursday TH"/>
                <a:sym typeface="HappyThursday TH"/>
              </a:rPr>
              <a:t>กลุ่มพัฒนาการจัดการธุรกิจ</a:t>
            </a:r>
            <a:endParaRPr lang="en-US" sz="1800" dirty="0">
              <a:solidFill>
                <a:srgbClr val="000000"/>
              </a:solidFill>
              <a:latin typeface="HappyThursday TH"/>
              <a:ea typeface="HappyThursday TH"/>
              <a:cs typeface="HappyThursday TH"/>
              <a:sym typeface="HappyThursday TH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183341" y="5249588"/>
            <a:ext cx="1396597" cy="37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2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HappyThursday TH"/>
                <a:ea typeface="HappyThursday TH"/>
                <a:cs typeface="HappyThursday TH"/>
                <a:sym typeface="HappyThursday TH"/>
              </a:rPr>
              <a:t>ด้านจิตอาสา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912557" y="5502304"/>
            <a:ext cx="3273099" cy="574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22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2322"/>
              </a:lnSpc>
              <a:spcBef>
                <a:spcPct val="0"/>
              </a:spcBef>
            </a:pPr>
            <a:r>
              <a:rPr lang="en-US" sz="1800" dirty="0" err="1">
                <a:solidFill>
                  <a:srgbClr val="000000"/>
                </a:solidFill>
                <a:latin typeface="HappyThursday TH"/>
                <a:ea typeface="HappyThursday TH"/>
                <a:cs typeface="HappyThursday TH"/>
                <a:sym typeface="HappyThursday TH"/>
              </a:rPr>
              <a:t>กลุ่มพัฒนาผู้ประกอบการ</a:t>
            </a:r>
            <a:endParaRPr lang="en-US" sz="1800" dirty="0">
              <a:solidFill>
                <a:srgbClr val="000000"/>
              </a:solidFill>
              <a:latin typeface="HappyThursday TH"/>
              <a:ea typeface="HappyThursday TH"/>
              <a:cs typeface="HappyThursday TH"/>
              <a:sym typeface="HappyThursday TH"/>
            </a:endParaRPr>
          </a:p>
        </p:txBody>
      </p:sp>
      <p:sp>
        <p:nvSpPr>
          <p:cNvPr id="27" name="TextBox 27"/>
          <p:cNvSpPr txBox="1"/>
          <p:nvPr/>
        </p:nvSpPr>
        <p:spPr>
          <a:xfrm rot="-73375">
            <a:off x="13863603" y="5416333"/>
            <a:ext cx="1152138" cy="450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2"/>
              </a:lnSpc>
              <a:spcBef>
                <a:spcPct val="0"/>
              </a:spcBef>
            </a:pPr>
            <a:r>
              <a:rPr lang="en-US" sz="1800" dirty="0" err="1">
                <a:solidFill>
                  <a:srgbClr val="000000"/>
                </a:solidFill>
                <a:latin typeface="HappyThursday TH"/>
                <a:ea typeface="HappyThursday TH"/>
                <a:cs typeface="HappyThursday TH"/>
                <a:sym typeface="HappyThursday TH"/>
              </a:rPr>
              <a:t>ด้านสุจริต</a:t>
            </a:r>
            <a:endParaRPr lang="en-US" sz="1800" dirty="0">
              <a:solidFill>
                <a:srgbClr val="000000"/>
              </a:solidFill>
              <a:latin typeface="HappyThursday TH"/>
              <a:ea typeface="HappyThursday TH"/>
              <a:cs typeface="HappyThursday TH"/>
              <a:sym typeface="HappyThursday TH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87293" y="9294589"/>
            <a:ext cx="3902627" cy="97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2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HappyThursday TH"/>
                <a:ea typeface="HappyThursday TH"/>
                <a:cs typeface="HappyThursday TH"/>
                <a:sym typeface="HappyThursday TH"/>
              </a:rPr>
              <a:t> </a:t>
            </a:r>
          </a:p>
          <a:p>
            <a:pPr algn="ctr">
              <a:lnSpc>
                <a:spcPts val="2322"/>
              </a:lnSpc>
              <a:spcBef>
                <a:spcPct val="0"/>
              </a:spcBef>
            </a:pPr>
            <a:r>
              <a:rPr lang="en-US" sz="1800" dirty="0" err="1">
                <a:solidFill>
                  <a:srgbClr val="000000"/>
                </a:solidFill>
                <a:latin typeface="HappyThursday TH"/>
                <a:ea typeface="HappyThursday TH"/>
                <a:cs typeface="HappyThursday TH"/>
                <a:sym typeface="HappyThursday TH"/>
              </a:rPr>
              <a:t>กลุ่มพัฒนาการรวมกลุ่มอุตสาหกรรม</a:t>
            </a:r>
            <a:endParaRPr lang="en-US" sz="1800" dirty="0">
              <a:solidFill>
                <a:srgbClr val="000000"/>
              </a:solidFill>
              <a:latin typeface="HappyThursday TH"/>
              <a:ea typeface="HappyThursday TH"/>
              <a:cs typeface="HappyThursday TH"/>
              <a:sym typeface="HappyThursday TH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386561" y="6900649"/>
            <a:ext cx="4434786" cy="256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3"/>
              </a:lnSpc>
              <a:spcBef>
                <a:spcPct val="0"/>
              </a:spcBef>
            </a:pPr>
            <a:r>
              <a:rPr lang="en-US" sz="1599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เพื่อประกาศเกียรติคุณหน่วยงานภายในที่ได้รับการ คัดเลือก และเป็นแบบอย่างที่ดี ส่งเสริมให้คนในองค์กร มีทัศนคติ </a:t>
            </a:r>
          </a:p>
          <a:p>
            <a:pPr algn="ctr">
              <a:lnSpc>
                <a:spcPts val="2063"/>
              </a:lnSpc>
              <a:spcBef>
                <a:spcPct val="0"/>
              </a:spcBef>
            </a:pPr>
            <a:r>
              <a:rPr lang="en-US" sz="1599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วิธีคิด และการประพฤติปฏิบัติที่สะท้อนการมีคุณธรรม จริยธรรม และองค์กรมีคุณค่าและประสิทธิภาพ ประสิทธิผลในการดำเนินกิจการ </a:t>
            </a:r>
          </a:p>
          <a:p>
            <a:pPr algn="ctr">
              <a:lnSpc>
                <a:spcPts val="2063"/>
              </a:lnSpc>
              <a:spcBef>
                <a:spcPct val="0"/>
              </a:spcBef>
            </a:pPr>
            <a:r>
              <a:rPr lang="en-US" sz="1599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เนื่องจากสมาชิกขององค์กรมีคุณธรรม</a:t>
            </a:r>
          </a:p>
          <a:p>
            <a:pPr algn="ctr">
              <a:lnSpc>
                <a:spcPts val="2063"/>
              </a:lnSpc>
              <a:spcBef>
                <a:spcPct val="0"/>
              </a:spcBef>
            </a:pPr>
            <a:endParaRPr lang="en-US" sz="1599" b="1">
              <a:solidFill>
                <a:srgbClr val="FFFFFF"/>
              </a:solidFill>
              <a:latin typeface="Prompt Bold"/>
              <a:ea typeface="Prompt Bold"/>
              <a:cs typeface="Prompt Bold"/>
              <a:sym typeface="Prompt Bold"/>
            </a:endParaRPr>
          </a:p>
          <a:p>
            <a:pPr algn="ctr">
              <a:lnSpc>
                <a:spcPts val="2063"/>
              </a:lnSpc>
              <a:spcBef>
                <a:spcPct val="0"/>
              </a:spcBef>
            </a:pPr>
            <a:r>
              <a:rPr lang="en-US" sz="1599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ผลการดำเนินงาน</a:t>
            </a:r>
          </a:p>
          <a:p>
            <a:pPr algn="ctr">
              <a:lnSpc>
                <a:spcPts val="2063"/>
              </a:lnSpc>
              <a:spcBef>
                <a:spcPct val="0"/>
              </a:spcBef>
            </a:pPr>
            <a:r>
              <a:rPr lang="en-US" sz="1599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ร้อยละ 100 บุคลากร กข. กสอ.เข้าร่วมกิจกรรม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232032" y="9236952"/>
            <a:ext cx="1490889" cy="485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2"/>
              </a:lnSpc>
              <a:spcBef>
                <a:spcPct val="0"/>
              </a:spcBef>
            </a:pPr>
            <a:r>
              <a:rPr lang="en-US" sz="1800" dirty="0" err="1">
                <a:solidFill>
                  <a:srgbClr val="000000"/>
                </a:solidFill>
                <a:latin typeface="HappyThursday TH"/>
                <a:ea typeface="HappyThursday TH"/>
                <a:cs typeface="HappyThursday TH"/>
                <a:sym typeface="HappyThursday TH"/>
              </a:rPr>
              <a:t>ด้านพอเพียง</a:t>
            </a:r>
            <a:endParaRPr lang="en-US" sz="1800" dirty="0">
              <a:solidFill>
                <a:srgbClr val="000000"/>
              </a:solidFill>
              <a:latin typeface="HappyThursday TH"/>
              <a:ea typeface="HappyThursday TH"/>
              <a:cs typeface="HappyThursday TH"/>
              <a:sym typeface="HappyThursday TH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7351412" y="9291547"/>
            <a:ext cx="3564461" cy="116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2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2322"/>
              </a:lnSpc>
              <a:spcBef>
                <a:spcPct val="0"/>
              </a:spcBef>
            </a:pPr>
            <a:r>
              <a:rPr lang="en-US" sz="1800" dirty="0" err="1">
                <a:solidFill>
                  <a:srgbClr val="000000"/>
                </a:solidFill>
                <a:latin typeface="HappyThursday TH"/>
                <a:ea typeface="HappyThursday TH"/>
                <a:cs typeface="HappyThursday TH"/>
                <a:sym typeface="HappyThursday TH"/>
              </a:rPr>
              <a:t>กลุ่มพัฒนาบริการธุรกิจอุตสาหกรรม</a:t>
            </a:r>
            <a:endParaRPr lang="en-US" sz="1800" dirty="0">
              <a:solidFill>
                <a:srgbClr val="000000"/>
              </a:solidFill>
              <a:latin typeface="HappyThursday TH"/>
              <a:ea typeface="HappyThursday TH"/>
              <a:cs typeface="HappyThursday TH"/>
              <a:sym typeface="HappyThursday TH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8582162" y="9261528"/>
            <a:ext cx="985869" cy="344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2"/>
              </a:lnSpc>
              <a:spcBef>
                <a:spcPct val="0"/>
              </a:spcBef>
            </a:pPr>
            <a:r>
              <a:rPr lang="en-US" sz="1800" dirty="0" err="1">
                <a:solidFill>
                  <a:srgbClr val="000000"/>
                </a:solidFill>
                <a:latin typeface="HappyThursday TH"/>
                <a:ea typeface="HappyThursday TH"/>
                <a:cs typeface="HappyThursday TH"/>
                <a:sym typeface="HappyThursday TH"/>
              </a:rPr>
              <a:t>ด้านวินัย</a:t>
            </a:r>
            <a:endParaRPr lang="en-US" sz="1800" dirty="0">
              <a:solidFill>
                <a:srgbClr val="000000"/>
              </a:solidFill>
              <a:latin typeface="HappyThursday TH"/>
              <a:ea typeface="HappyThursday TH"/>
              <a:cs typeface="HappyThursday TH"/>
              <a:sym typeface="HappyThursday TH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t="-9221" b="-922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44084" y="2490637"/>
            <a:ext cx="16148046" cy="909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0"/>
              </a:lnSpc>
              <a:spcBef>
                <a:spcPct val="0"/>
              </a:spcBef>
            </a:pPr>
            <a:r>
              <a:rPr lang="en-US" sz="5064">
                <a:solidFill>
                  <a:srgbClr val="122435"/>
                </a:solidFill>
                <a:latin typeface="Saturn TH"/>
                <a:ea typeface="Saturn TH"/>
                <a:cs typeface="Saturn TH"/>
                <a:sym typeface="Saturn TH"/>
              </a:rPr>
              <a:t>กองพัฒนาขีดความสามารถธุรกิจอุตสาหกรรมอุตสาหกรรม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60334" y="3467870"/>
            <a:ext cx="16148046" cy="843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0"/>
              </a:lnSpc>
              <a:spcBef>
                <a:spcPct val="0"/>
              </a:spcBef>
            </a:pPr>
            <a:r>
              <a:rPr lang="en-US" sz="4664">
                <a:solidFill>
                  <a:srgbClr val="122435"/>
                </a:solidFill>
                <a:latin typeface="Saturn TH"/>
                <a:ea typeface="Saturn TH"/>
                <a:cs typeface="Saturn TH"/>
                <a:sym typeface="Saturn TH"/>
              </a:rPr>
              <a:t>มุ่งสู่การเป็นองค์กรคุณธรรมต้นแบบ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39185" y="857250"/>
            <a:ext cx="7648456" cy="1071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77"/>
              </a:lnSpc>
              <a:spcBef>
                <a:spcPct val="0"/>
              </a:spcBef>
            </a:pPr>
            <a:r>
              <a:rPr lang="en-US" sz="5912">
                <a:solidFill>
                  <a:srgbClr val="56BDD1"/>
                </a:solidFill>
                <a:latin typeface="Saturn TH"/>
                <a:ea typeface="Saturn TH"/>
                <a:cs typeface="Saturn TH"/>
                <a:sym typeface="Saturn TH"/>
              </a:rPr>
              <a:t>คุณ</a:t>
            </a:r>
            <a:r>
              <a:rPr lang="en-US" sz="5912">
                <a:solidFill>
                  <a:srgbClr val="ED6A68"/>
                </a:solidFill>
                <a:latin typeface="Saturn TH"/>
                <a:ea typeface="Saturn TH"/>
                <a:cs typeface="Saturn TH"/>
                <a:sym typeface="Saturn TH"/>
              </a:rPr>
              <a:t>ธรรม</a:t>
            </a:r>
            <a:r>
              <a:rPr lang="en-US" sz="5912">
                <a:solidFill>
                  <a:srgbClr val="000000"/>
                </a:solidFill>
                <a:latin typeface="Saturn TH"/>
                <a:ea typeface="Saturn TH"/>
                <a:cs typeface="Saturn TH"/>
                <a:sym typeface="Saturn TH"/>
              </a:rPr>
              <a:t> </a:t>
            </a:r>
            <a:r>
              <a:rPr lang="en-US" sz="5912">
                <a:solidFill>
                  <a:srgbClr val="F3CE0B"/>
                </a:solidFill>
                <a:latin typeface="Saturn TH"/>
                <a:ea typeface="Saturn TH"/>
                <a:cs typeface="Saturn TH"/>
                <a:sym typeface="Saturn TH"/>
              </a:rPr>
              <a:t>จริยธรรม</a:t>
            </a:r>
          </a:p>
        </p:txBody>
      </p:sp>
      <p:sp>
        <p:nvSpPr>
          <p:cNvPr id="6" name="Freeform 6"/>
          <p:cNvSpPr/>
          <p:nvPr/>
        </p:nvSpPr>
        <p:spPr>
          <a:xfrm>
            <a:off x="571076" y="196976"/>
            <a:ext cx="1368109" cy="1948592"/>
          </a:xfrm>
          <a:custGeom>
            <a:avLst/>
            <a:gdLst/>
            <a:ahLst/>
            <a:cxnLst/>
            <a:rect l="l" t="t" r="r" b="b"/>
            <a:pathLst>
              <a:path w="1368109" h="1948592">
                <a:moveTo>
                  <a:pt x="0" y="0"/>
                </a:moveTo>
                <a:lnTo>
                  <a:pt x="1368109" y="0"/>
                </a:lnTo>
                <a:lnTo>
                  <a:pt x="1368109" y="1948593"/>
                </a:lnTo>
                <a:lnTo>
                  <a:pt x="0" y="19485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16681" b="-166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14712" y="1885124"/>
            <a:ext cx="2923261" cy="4163589"/>
          </a:xfrm>
          <a:custGeom>
            <a:avLst/>
            <a:gdLst/>
            <a:ahLst/>
            <a:cxnLst/>
            <a:rect l="l" t="t" r="r" b="b"/>
            <a:pathLst>
              <a:path w="2923261" h="4163589">
                <a:moveTo>
                  <a:pt x="0" y="0"/>
                </a:moveTo>
                <a:lnTo>
                  <a:pt x="2923261" y="0"/>
                </a:lnTo>
                <a:lnTo>
                  <a:pt x="2923261" y="4163589"/>
                </a:lnTo>
                <a:lnTo>
                  <a:pt x="0" y="4163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792176" y="2365103"/>
            <a:ext cx="5275362" cy="3522664"/>
          </a:xfrm>
          <a:custGeom>
            <a:avLst/>
            <a:gdLst/>
            <a:ahLst/>
            <a:cxnLst/>
            <a:rect l="l" t="t" r="r" b="b"/>
            <a:pathLst>
              <a:path w="5275362" h="3522664">
                <a:moveTo>
                  <a:pt x="0" y="0"/>
                </a:moveTo>
                <a:lnTo>
                  <a:pt x="5275363" y="0"/>
                </a:lnTo>
                <a:lnTo>
                  <a:pt x="5275363" y="3522664"/>
                </a:lnTo>
                <a:lnTo>
                  <a:pt x="0" y="3522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157745" y="-35892"/>
            <a:ext cx="5824225" cy="12197330"/>
          </a:xfrm>
          <a:custGeom>
            <a:avLst/>
            <a:gdLst/>
            <a:ahLst/>
            <a:cxnLst/>
            <a:rect l="l" t="t" r="r" b="b"/>
            <a:pathLst>
              <a:path w="5824225" h="12197330">
                <a:moveTo>
                  <a:pt x="5824225" y="0"/>
                </a:moveTo>
                <a:lnTo>
                  <a:pt x="0" y="0"/>
                </a:lnTo>
                <a:lnTo>
                  <a:pt x="0" y="12197331"/>
                </a:lnTo>
                <a:lnTo>
                  <a:pt x="5824225" y="12197331"/>
                </a:lnTo>
                <a:lnTo>
                  <a:pt x="582422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0868" y="2493632"/>
            <a:ext cx="4741545" cy="6640556"/>
            <a:chOff x="0" y="0"/>
            <a:chExt cx="812800" cy="11383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138330"/>
            </a:xfrm>
            <a:custGeom>
              <a:avLst/>
              <a:gdLst/>
              <a:ahLst/>
              <a:cxnLst/>
              <a:rect l="l" t="t" r="r" b="b"/>
              <a:pathLst>
                <a:path w="812800" h="1138330">
                  <a:moveTo>
                    <a:pt x="37554" y="0"/>
                  </a:moveTo>
                  <a:lnTo>
                    <a:pt x="775246" y="0"/>
                  </a:lnTo>
                  <a:cubicBezTo>
                    <a:pt x="795986" y="0"/>
                    <a:pt x="812800" y="16814"/>
                    <a:pt x="812800" y="37554"/>
                  </a:cubicBezTo>
                  <a:lnTo>
                    <a:pt x="812800" y="1100776"/>
                  </a:lnTo>
                  <a:cubicBezTo>
                    <a:pt x="812800" y="1121517"/>
                    <a:pt x="795986" y="1138330"/>
                    <a:pt x="775246" y="1138330"/>
                  </a:cubicBezTo>
                  <a:lnTo>
                    <a:pt x="37554" y="1138330"/>
                  </a:lnTo>
                  <a:cubicBezTo>
                    <a:pt x="16814" y="1138330"/>
                    <a:pt x="0" y="1121517"/>
                    <a:pt x="0" y="1100776"/>
                  </a:cubicBezTo>
                  <a:lnTo>
                    <a:pt x="0" y="37554"/>
                  </a:lnTo>
                  <a:cubicBezTo>
                    <a:pt x="0" y="16814"/>
                    <a:pt x="16814" y="0"/>
                    <a:pt x="37554" y="0"/>
                  </a:cubicBezTo>
                  <a:close/>
                </a:path>
              </a:pathLst>
            </a:custGeom>
            <a:blipFill>
              <a:blip r:embed="rId4"/>
              <a:stretch>
                <a:fillRect t="-607" b="-607"/>
              </a:stretch>
            </a:blipFill>
            <a:ln w="38100" cap="rnd">
              <a:solidFill>
                <a:srgbClr val="FDFEFF"/>
              </a:solidFill>
              <a:prstDash val="solid"/>
              <a:round/>
            </a:ln>
          </p:spPr>
        </p:sp>
      </p:grpSp>
      <p:sp>
        <p:nvSpPr>
          <p:cNvPr id="5" name="TextBox 5"/>
          <p:cNvSpPr txBox="1"/>
          <p:nvPr/>
        </p:nvSpPr>
        <p:spPr>
          <a:xfrm>
            <a:off x="2593967" y="866319"/>
            <a:ext cx="13438726" cy="215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0"/>
              </a:lnSpc>
            </a:pPr>
            <a:r>
              <a:rPr lang="en-US" sz="4453" b="1" spc="44">
                <a:solidFill>
                  <a:srgbClr val="0C356A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การประกาศเจตนารมณ์</a:t>
            </a:r>
          </a:p>
          <a:p>
            <a:pPr algn="l">
              <a:lnSpc>
                <a:spcPts val="3240"/>
              </a:lnSpc>
            </a:pPr>
            <a:endParaRPr lang="en-US" sz="4453" b="1" spc="44">
              <a:solidFill>
                <a:srgbClr val="0C356A"/>
              </a:solidFill>
              <a:latin typeface="Anantason Bold"/>
              <a:ea typeface="Anantason Bold"/>
              <a:cs typeface="Anantason Bold"/>
              <a:sym typeface="Anantason Bold"/>
            </a:endParaRPr>
          </a:p>
          <a:p>
            <a:pPr algn="l">
              <a:lnSpc>
                <a:spcPts val="3240"/>
              </a:lnSpc>
            </a:pPr>
            <a:r>
              <a:rPr lang="en-US" sz="3767" b="1" spc="37">
                <a:solidFill>
                  <a:srgbClr val="0C356A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ขับเคลื่อนการเป็นองค์กรคุณธรรมของ กข.กสอ.</a:t>
            </a:r>
          </a:p>
          <a:p>
            <a:pPr algn="l">
              <a:lnSpc>
                <a:spcPts val="5968"/>
              </a:lnSpc>
            </a:pPr>
            <a:endParaRPr lang="en-US" sz="3767" b="1" spc="37">
              <a:solidFill>
                <a:srgbClr val="0C356A"/>
              </a:solidFill>
              <a:latin typeface="Anantason Bold"/>
              <a:ea typeface="Anantason Bold"/>
              <a:cs typeface="Anantason Bold"/>
              <a:sym typeface="Anantason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868" y="152714"/>
            <a:ext cx="1127138" cy="1605378"/>
          </a:xfrm>
          <a:custGeom>
            <a:avLst/>
            <a:gdLst/>
            <a:ahLst/>
            <a:cxnLst/>
            <a:rect l="l" t="t" r="r" b="b"/>
            <a:pathLst>
              <a:path w="1127138" h="1605378">
                <a:moveTo>
                  <a:pt x="0" y="0"/>
                </a:moveTo>
                <a:lnTo>
                  <a:pt x="1127138" y="0"/>
                </a:lnTo>
                <a:lnTo>
                  <a:pt x="1127138" y="1605378"/>
                </a:lnTo>
                <a:lnTo>
                  <a:pt x="0" y="16053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80288" y="299308"/>
            <a:ext cx="2184601" cy="1458784"/>
          </a:xfrm>
          <a:custGeom>
            <a:avLst/>
            <a:gdLst/>
            <a:ahLst/>
            <a:cxnLst/>
            <a:rect l="l" t="t" r="r" b="b"/>
            <a:pathLst>
              <a:path w="2184601" h="1458784">
                <a:moveTo>
                  <a:pt x="0" y="0"/>
                </a:moveTo>
                <a:lnTo>
                  <a:pt x="2184601" y="0"/>
                </a:lnTo>
                <a:lnTo>
                  <a:pt x="2184601" y="1458784"/>
                </a:lnTo>
                <a:lnTo>
                  <a:pt x="0" y="1458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622425" y="2493632"/>
            <a:ext cx="7875210" cy="3947429"/>
          </a:xfrm>
          <a:custGeom>
            <a:avLst/>
            <a:gdLst/>
            <a:ahLst/>
            <a:cxnLst/>
            <a:rect l="l" t="t" r="r" b="b"/>
            <a:pathLst>
              <a:path w="7875210" h="3947429">
                <a:moveTo>
                  <a:pt x="0" y="0"/>
                </a:moveTo>
                <a:lnTo>
                  <a:pt x="7875210" y="0"/>
                </a:lnTo>
                <a:lnTo>
                  <a:pt x="7875210" y="3947430"/>
                </a:lnTo>
                <a:lnTo>
                  <a:pt x="0" y="394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029" r="-7323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036738" y="2493632"/>
            <a:ext cx="4698006" cy="6579580"/>
            <a:chOff x="0" y="0"/>
            <a:chExt cx="812800" cy="11383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1138330"/>
            </a:xfrm>
            <a:custGeom>
              <a:avLst/>
              <a:gdLst/>
              <a:ahLst/>
              <a:cxnLst/>
              <a:rect l="l" t="t" r="r" b="b"/>
              <a:pathLst>
                <a:path w="812800" h="1138330">
                  <a:moveTo>
                    <a:pt x="37902" y="0"/>
                  </a:moveTo>
                  <a:lnTo>
                    <a:pt x="774898" y="0"/>
                  </a:lnTo>
                  <a:cubicBezTo>
                    <a:pt x="795831" y="0"/>
                    <a:pt x="812800" y="16969"/>
                    <a:pt x="812800" y="37902"/>
                  </a:cubicBezTo>
                  <a:lnTo>
                    <a:pt x="812800" y="1100428"/>
                  </a:lnTo>
                  <a:cubicBezTo>
                    <a:pt x="812800" y="1121361"/>
                    <a:pt x="795831" y="1138330"/>
                    <a:pt x="774898" y="1138330"/>
                  </a:cubicBezTo>
                  <a:lnTo>
                    <a:pt x="37902" y="1138330"/>
                  </a:lnTo>
                  <a:cubicBezTo>
                    <a:pt x="16969" y="1138330"/>
                    <a:pt x="0" y="1121361"/>
                    <a:pt x="0" y="1100428"/>
                  </a:cubicBezTo>
                  <a:lnTo>
                    <a:pt x="0" y="37902"/>
                  </a:lnTo>
                  <a:cubicBezTo>
                    <a:pt x="0" y="16969"/>
                    <a:pt x="16969" y="0"/>
                    <a:pt x="37902" y="0"/>
                  </a:cubicBezTo>
                  <a:close/>
                </a:path>
              </a:pathLst>
            </a:custGeom>
            <a:blipFill>
              <a:blip r:embed="rId8"/>
              <a:stretch>
                <a:fillRect t="-607" b="-607"/>
              </a:stretch>
            </a:blipFill>
            <a:ln w="38100" cap="rnd">
              <a:solidFill>
                <a:srgbClr val="FDFEFF"/>
              </a:solidFill>
              <a:prstDash val="solid"/>
              <a:round/>
            </a:ln>
          </p:spPr>
        </p:sp>
      </p:grpSp>
      <p:sp>
        <p:nvSpPr>
          <p:cNvPr id="11" name="TextBox 11"/>
          <p:cNvSpPr txBox="1"/>
          <p:nvPr/>
        </p:nvSpPr>
        <p:spPr>
          <a:xfrm>
            <a:off x="11682488" y="2912384"/>
            <a:ext cx="6274405" cy="3528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 spc="17">
                <a:solidFill>
                  <a:srgbClr val="051C35"/>
                </a:solidFill>
                <a:latin typeface="Prompt Bold"/>
                <a:ea typeface="Prompt Bold"/>
                <a:cs typeface="Prompt Bold"/>
                <a:sym typeface="Prompt Bold"/>
              </a:rPr>
              <a:t>กข.กสอ. ดำเนินการ ประกาศเจตนารมณ์</a:t>
            </a:r>
          </a:p>
          <a:p>
            <a:pPr algn="ctr">
              <a:lnSpc>
                <a:spcPts val="2380"/>
              </a:lnSpc>
            </a:pPr>
            <a:r>
              <a:rPr lang="en-US" sz="1700" b="1" spc="17">
                <a:solidFill>
                  <a:srgbClr val="051C35"/>
                </a:solidFill>
                <a:latin typeface="Prompt Bold"/>
                <a:ea typeface="Prompt Bold"/>
                <a:cs typeface="Prompt Bold"/>
                <a:sym typeface="Prompt Bold"/>
              </a:rPr>
              <a:t>เรื่อง นโยบายขับเคลื่อนเป็นองค์กรคุณธรรม </a:t>
            </a:r>
          </a:p>
          <a:p>
            <a:pPr algn="ctr">
              <a:lnSpc>
                <a:spcPts val="2380"/>
              </a:lnSpc>
            </a:pPr>
            <a:r>
              <a:rPr lang="en-US" sz="1700" b="1" spc="17">
                <a:solidFill>
                  <a:srgbClr val="051C35"/>
                </a:solidFill>
                <a:latin typeface="Prompt Bold"/>
                <a:ea typeface="Prompt Bold"/>
                <a:cs typeface="Prompt Bold"/>
                <a:sym typeface="Prompt Bold"/>
              </a:rPr>
              <a:t>ประจำปีงบประมาณ พ.ศ. 2569 ลงวันที่ 4 มีนาคม 2569</a:t>
            </a:r>
          </a:p>
          <a:p>
            <a:pPr algn="ctr">
              <a:lnSpc>
                <a:spcPts val="2380"/>
              </a:lnSpc>
            </a:pPr>
            <a:r>
              <a:rPr lang="en-US" sz="1700" b="1" spc="17">
                <a:solidFill>
                  <a:srgbClr val="051C35"/>
                </a:solidFill>
                <a:latin typeface="Prompt Bold"/>
                <a:ea typeface="Prompt Bold"/>
                <a:cs typeface="Prompt Bold"/>
                <a:sym typeface="Prompt Bold"/>
              </a:rPr>
              <a:t>โดยยึดมั่นในหลักธรรมทางศาสนา หลักปรัชญาเศรษฐกิจพอเพียง </a:t>
            </a:r>
          </a:p>
          <a:p>
            <a:pPr algn="ctr">
              <a:lnSpc>
                <a:spcPts val="2380"/>
              </a:lnSpc>
            </a:pPr>
            <a:r>
              <a:rPr lang="en-US" sz="1700" b="1" spc="17">
                <a:solidFill>
                  <a:srgbClr val="051C35"/>
                </a:solidFill>
                <a:latin typeface="Prompt Bold"/>
                <a:ea typeface="Prompt Bold"/>
                <a:cs typeface="Prompt Bold"/>
                <a:sym typeface="Prompt Bold"/>
              </a:rPr>
              <a:t>การสืบสานวิถีวัฒนธรรมไทยที่ดีงาม </a:t>
            </a:r>
          </a:p>
          <a:p>
            <a:pPr algn="ctr">
              <a:lnSpc>
                <a:spcPts val="2380"/>
              </a:lnSpc>
            </a:pPr>
            <a:r>
              <a:rPr lang="en-US" sz="1700" b="1" spc="17">
                <a:solidFill>
                  <a:srgbClr val="051C35"/>
                </a:solidFill>
                <a:latin typeface="Prompt Bold"/>
                <a:ea typeface="Prompt Bold"/>
                <a:cs typeface="Prompt Bold"/>
                <a:sym typeface="Prompt Bold"/>
              </a:rPr>
              <a:t>และคุณธรรมที่พึงประสงค์ 2 ประการ </a:t>
            </a:r>
          </a:p>
          <a:p>
            <a:pPr algn="ctr">
              <a:lnSpc>
                <a:spcPts val="2380"/>
              </a:lnSpc>
            </a:pPr>
            <a:r>
              <a:rPr lang="en-US" sz="1700" b="1" spc="17">
                <a:solidFill>
                  <a:srgbClr val="051C35"/>
                </a:solidFill>
                <a:latin typeface="Prompt Bold"/>
                <a:ea typeface="Prompt Bold"/>
                <a:cs typeface="Prompt Bold"/>
                <a:sym typeface="Prompt Bold"/>
              </a:rPr>
              <a:t>ได้แก่ สุจริต จิตอาสา </a:t>
            </a:r>
          </a:p>
          <a:p>
            <a:pPr algn="ctr">
              <a:lnSpc>
                <a:spcPts val="2380"/>
              </a:lnSpc>
            </a:pPr>
            <a:r>
              <a:rPr lang="en-US" sz="1700" b="1" spc="17">
                <a:solidFill>
                  <a:srgbClr val="051C35"/>
                </a:solidFill>
                <a:latin typeface="Prompt Bold"/>
                <a:ea typeface="Prompt Bold"/>
                <a:cs typeface="Prompt Bold"/>
                <a:sym typeface="Prompt Bold"/>
              </a:rPr>
              <a:t>โดย ผู้บริหารและบุคลากรในสังกัด กข.กสอ. ประกาศเจตนารมณ์</a:t>
            </a:r>
          </a:p>
          <a:p>
            <a:pPr algn="ctr">
              <a:lnSpc>
                <a:spcPts val="2380"/>
              </a:lnSpc>
            </a:pPr>
            <a:r>
              <a:rPr lang="en-US" sz="1700" b="1" spc="17">
                <a:solidFill>
                  <a:srgbClr val="051C35"/>
                </a:solidFill>
                <a:latin typeface="Prompt Bold"/>
                <a:ea typeface="Prompt Bold"/>
                <a:cs typeface="Prompt Bold"/>
                <a:sym typeface="Prompt Bold"/>
              </a:rPr>
              <a:t>ร่วมกันเป็นลายลักษณ์อักษร จำนวน 57 คน </a:t>
            </a:r>
          </a:p>
          <a:p>
            <a:pPr algn="ctr">
              <a:lnSpc>
                <a:spcPts val="2380"/>
              </a:lnSpc>
            </a:pPr>
            <a:r>
              <a:rPr lang="en-US" sz="1700" b="1" spc="17">
                <a:solidFill>
                  <a:srgbClr val="051C35"/>
                </a:solidFill>
                <a:latin typeface="Prompt Bold"/>
                <a:ea typeface="Prompt Bold"/>
                <a:cs typeface="Prompt Bold"/>
                <a:sym typeface="Prompt Bold"/>
              </a:rPr>
              <a:t>จากจำนวนบุคลากร 57 คน</a:t>
            </a:r>
          </a:p>
          <a:p>
            <a:pPr algn="ctr">
              <a:lnSpc>
                <a:spcPts val="2380"/>
              </a:lnSpc>
            </a:pPr>
            <a:r>
              <a:rPr lang="en-US" sz="1700" b="1" spc="17">
                <a:solidFill>
                  <a:srgbClr val="051C35"/>
                </a:solidFill>
                <a:latin typeface="Prompt Bold"/>
                <a:ea typeface="Prompt Bold"/>
                <a:cs typeface="Prompt Bold"/>
                <a:sym typeface="Prompt Bold"/>
              </a:rPr>
              <a:t>คิดเป็น ร้อยละ 100 ของบุคลากร ภายในสังกัด กข.กสอ.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endParaRPr lang="en-US" sz="1700" b="1" spc="17">
              <a:solidFill>
                <a:srgbClr val="051C35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1725622" y="6441062"/>
            <a:ext cx="5668815" cy="3399192"/>
            <a:chOff x="0" y="0"/>
            <a:chExt cx="1355503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55503" cy="812800"/>
            </a:xfrm>
            <a:custGeom>
              <a:avLst/>
              <a:gdLst/>
              <a:ahLst/>
              <a:cxnLst/>
              <a:rect l="l" t="t" r="r" b="b"/>
              <a:pathLst>
                <a:path w="1355503" h="812800">
                  <a:moveTo>
                    <a:pt x="31411" y="0"/>
                  </a:moveTo>
                  <a:lnTo>
                    <a:pt x="1324091" y="0"/>
                  </a:lnTo>
                  <a:cubicBezTo>
                    <a:pt x="1341439" y="0"/>
                    <a:pt x="1355503" y="14063"/>
                    <a:pt x="1355503" y="31411"/>
                  </a:cubicBezTo>
                  <a:lnTo>
                    <a:pt x="1355503" y="781389"/>
                  </a:lnTo>
                  <a:cubicBezTo>
                    <a:pt x="1355503" y="798737"/>
                    <a:pt x="1341439" y="812800"/>
                    <a:pt x="1324091" y="812800"/>
                  </a:cubicBezTo>
                  <a:lnTo>
                    <a:pt x="31411" y="812800"/>
                  </a:lnTo>
                  <a:cubicBezTo>
                    <a:pt x="14063" y="812800"/>
                    <a:pt x="0" y="798737"/>
                    <a:pt x="0" y="781389"/>
                  </a:cubicBezTo>
                  <a:lnTo>
                    <a:pt x="0" y="31411"/>
                  </a:lnTo>
                  <a:cubicBezTo>
                    <a:pt x="0" y="14063"/>
                    <a:pt x="14063" y="0"/>
                    <a:pt x="31411" y="0"/>
                  </a:cubicBezTo>
                  <a:close/>
                </a:path>
              </a:pathLst>
            </a:custGeom>
            <a:blipFill>
              <a:blip r:embed="rId9"/>
              <a:stretch>
                <a:fillRect t="-12552" b="-12552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2719306" y="955403"/>
            <a:ext cx="1229773" cy="1169821"/>
          </a:xfrm>
          <a:custGeom>
            <a:avLst/>
            <a:gdLst/>
            <a:ahLst/>
            <a:cxnLst/>
            <a:rect l="l" t="t" r="r" b="b"/>
            <a:pathLst>
              <a:path w="1229773" h="1169821">
                <a:moveTo>
                  <a:pt x="0" y="0"/>
                </a:moveTo>
                <a:lnTo>
                  <a:pt x="1229773" y="0"/>
                </a:lnTo>
                <a:lnTo>
                  <a:pt x="1229773" y="1169822"/>
                </a:lnTo>
                <a:lnTo>
                  <a:pt x="0" y="11698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4900853" y="7200900"/>
            <a:ext cx="2659494" cy="4114800"/>
          </a:xfrm>
          <a:custGeom>
            <a:avLst/>
            <a:gdLst/>
            <a:ahLst/>
            <a:cxnLst/>
            <a:rect l="l" t="t" r="r" b="b"/>
            <a:pathLst>
              <a:path w="2659494" h="4114800">
                <a:moveTo>
                  <a:pt x="0" y="4114800"/>
                </a:moveTo>
                <a:lnTo>
                  <a:pt x="2659494" y="4114800"/>
                </a:lnTo>
                <a:lnTo>
                  <a:pt x="2659494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11312" y="356186"/>
            <a:ext cx="2014244" cy="1345027"/>
          </a:xfrm>
          <a:custGeom>
            <a:avLst/>
            <a:gdLst/>
            <a:ahLst/>
            <a:cxnLst/>
            <a:rect l="l" t="t" r="r" b="b"/>
            <a:pathLst>
              <a:path w="2014244" h="1345027">
                <a:moveTo>
                  <a:pt x="0" y="0"/>
                </a:moveTo>
                <a:lnTo>
                  <a:pt x="2014244" y="0"/>
                </a:lnTo>
                <a:lnTo>
                  <a:pt x="2014244" y="1345028"/>
                </a:lnTo>
                <a:lnTo>
                  <a:pt x="0" y="13450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221262" y="802611"/>
            <a:ext cx="11913894" cy="1920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6"/>
              </a:lnSpc>
            </a:pPr>
            <a:r>
              <a:rPr lang="en-US" sz="5686" b="1" spc="113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กำหนดคุณธรรมเป้าหมาย</a:t>
            </a:r>
          </a:p>
          <a:p>
            <a:pPr marL="0" lvl="0" indent="0" algn="l">
              <a:lnSpc>
                <a:spcPts val="7676"/>
              </a:lnSpc>
            </a:pPr>
            <a:endParaRPr lang="en-US" sz="5686" b="1" spc="113">
              <a:solidFill>
                <a:srgbClr val="0C356A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452236" y="3591318"/>
            <a:ext cx="6079721" cy="1418766"/>
            <a:chOff x="0" y="0"/>
            <a:chExt cx="1601243" cy="3736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01243" cy="373667"/>
            </a:xfrm>
            <a:custGeom>
              <a:avLst/>
              <a:gdLst/>
              <a:ahLst/>
              <a:cxnLst/>
              <a:rect l="l" t="t" r="r" b="b"/>
              <a:pathLst>
                <a:path w="1601243" h="373667">
                  <a:moveTo>
                    <a:pt x="52209" y="0"/>
                  </a:moveTo>
                  <a:lnTo>
                    <a:pt x="1549034" y="0"/>
                  </a:lnTo>
                  <a:cubicBezTo>
                    <a:pt x="1577868" y="0"/>
                    <a:pt x="1601243" y="23375"/>
                    <a:pt x="1601243" y="52209"/>
                  </a:cubicBezTo>
                  <a:lnTo>
                    <a:pt x="1601243" y="321457"/>
                  </a:lnTo>
                  <a:cubicBezTo>
                    <a:pt x="1601243" y="335304"/>
                    <a:pt x="1595743" y="348584"/>
                    <a:pt x="1585952" y="358375"/>
                  </a:cubicBezTo>
                  <a:cubicBezTo>
                    <a:pt x="1576160" y="368166"/>
                    <a:pt x="1562881" y="373667"/>
                    <a:pt x="1549034" y="373667"/>
                  </a:cubicBezTo>
                  <a:lnTo>
                    <a:pt x="52209" y="373667"/>
                  </a:lnTo>
                  <a:cubicBezTo>
                    <a:pt x="23375" y="373667"/>
                    <a:pt x="0" y="350292"/>
                    <a:pt x="0" y="321457"/>
                  </a:cubicBezTo>
                  <a:lnTo>
                    <a:pt x="0" y="52209"/>
                  </a:lnTo>
                  <a:cubicBezTo>
                    <a:pt x="0" y="23375"/>
                    <a:pt x="23375" y="0"/>
                    <a:pt x="52209" y="0"/>
                  </a:cubicBezTo>
                  <a:close/>
                </a:path>
              </a:pathLst>
            </a:custGeom>
            <a:solidFill>
              <a:srgbClr val="8DB8DC">
                <a:alpha val="47843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601243" cy="41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V="1">
            <a:off x="-4083076" y="-167322"/>
            <a:ext cx="5264478" cy="11025084"/>
          </a:xfrm>
          <a:custGeom>
            <a:avLst/>
            <a:gdLst/>
            <a:ahLst/>
            <a:cxnLst/>
            <a:rect l="l" t="t" r="r" b="b"/>
            <a:pathLst>
              <a:path w="5264478" h="11025084">
                <a:moveTo>
                  <a:pt x="0" y="11025084"/>
                </a:moveTo>
                <a:lnTo>
                  <a:pt x="5264478" y="11025084"/>
                </a:lnTo>
                <a:lnTo>
                  <a:pt x="5264478" y="0"/>
                </a:lnTo>
                <a:lnTo>
                  <a:pt x="0" y="0"/>
                </a:lnTo>
                <a:lnTo>
                  <a:pt x="0" y="1102508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52247" y="205582"/>
            <a:ext cx="1050085" cy="1495632"/>
          </a:xfrm>
          <a:custGeom>
            <a:avLst/>
            <a:gdLst/>
            <a:ahLst/>
            <a:cxnLst/>
            <a:rect l="l" t="t" r="r" b="b"/>
            <a:pathLst>
              <a:path w="1050085" h="1495632">
                <a:moveTo>
                  <a:pt x="0" y="0"/>
                </a:moveTo>
                <a:lnTo>
                  <a:pt x="1050085" y="0"/>
                </a:lnTo>
                <a:lnTo>
                  <a:pt x="1050085" y="1495632"/>
                </a:lnTo>
                <a:lnTo>
                  <a:pt x="0" y="14956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14945" y="2597169"/>
            <a:ext cx="4717012" cy="59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27"/>
              </a:lnSpc>
              <a:spcBef>
                <a:spcPct val="0"/>
              </a:spcBef>
            </a:pPr>
            <a:r>
              <a:rPr lang="en-US" sz="3519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ปัญหาที่อยากแก้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364222" y="3449048"/>
            <a:ext cx="8047021" cy="5587596"/>
            <a:chOff x="0" y="0"/>
            <a:chExt cx="2119380" cy="147163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19380" cy="1471630"/>
            </a:xfrm>
            <a:custGeom>
              <a:avLst/>
              <a:gdLst/>
              <a:ahLst/>
              <a:cxnLst/>
              <a:rect l="l" t="t" r="r" b="b"/>
              <a:pathLst>
                <a:path w="2119380" h="1471630">
                  <a:moveTo>
                    <a:pt x="63498" y="0"/>
                  </a:moveTo>
                  <a:lnTo>
                    <a:pt x="2055882" y="0"/>
                  </a:lnTo>
                  <a:cubicBezTo>
                    <a:pt x="2090951" y="0"/>
                    <a:pt x="2119380" y="28429"/>
                    <a:pt x="2119380" y="63498"/>
                  </a:cubicBezTo>
                  <a:lnTo>
                    <a:pt x="2119380" y="1408133"/>
                  </a:lnTo>
                  <a:cubicBezTo>
                    <a:pt x="2119380" y="1443201"/>
                    <a:pt x="2090951" y="1471630"/>
                    <a:pt x="2055882" y="1471630"/>
                  </a:cubicBezTo>
                  <a:lnTo>
                    <a:pt x="63498" y="1471630"/>
                  </a:lnTo>
                  <a:cubicBezTo>
                    <a:pt x="28429" y="1471630"/>
                    <a:pt x="0" y="1443201"/>
                    <a:pt x="0" y="1408133"/>
                  </a:cubicBezTo>
                  <a:lnTo>
                    <a:pt x="0" y="63498"/>
                  </a:lnTo>
                  <a:cubicBezTo>
                    <a:pt x="0" y="28429"/>
                    <a:pt x="28429" y="0"/>
                    <a:pt x="63498" y="0"/>
                  </a:cubicBezTo>
                  <a:close/>
                </a:path>
              </a:pathLst>
            </a:custGeom>
            <a:solidFill>
              <a:srgbClr val="8DB8DC">
                <a:alpha val="47843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119380" cy="1509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955079" y="2270219"/>
            <a:ext cx="859866" cy="923347"/>
          </a:xfrm>
          <a:custGeom>
            <a:avLst/>
            <a:gdLst/>
            <a:ahLst/>
            <a:cxnLst/>
            <a:rect l="l" t="t" r="r" b="b"/>
            <a:pathLst>
              <a:path w="859866" h="923347">
                <a:moveTo>
                  <a:pt x="0" y="0"/>
                </a:moveTo>
                <a:lnTo>
                  <a:pt x="859866" y="0"/>
                </a:lnTo>
                <a:lnTo>
                  <a:pt x="859866" y="923346"/>
                </a:lnTo>
                <a:lnTo>
                  <a:pt x="0" y="9233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846173">
            <a:off x="9837815" y="2307882"/>
            <a:ext cx="652282" cy="830452"/>
          </a:xfrm>
          <a:custGeom>
            <a:avLst/>
            <a:gdLst/>
            <a:ahLst/>
            <a:cxnLst/>
            <a:rect l="l" t="t" r="r" b="b"/>
            <a:pathLst>
              <a:path w="652282" h="830452">
                <a:moveTo>
                  <a:pt x="0" y="0"/>
                </a:moveTo>
                <a:lnTo>
                  <a:pt x="652283" y="0"/>
                </a:lnTo>
                <a:lnTo>
                  <a:pt x="652283" y="830452"/>
                </a:lnTo>
                <a:lnTo>
                  <a:pt x="0" y="8304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387732" y="733871"/>
            <a:ext cx="1069902" cy="1071851"/>
          </a:xfrm>
          <a:custGeom>
            <a:avLst/>
            <a:gdLst/>
            <a:ahLst/>
            <a:cxnLst/>
            <a:rect l="l" t="t" r="r" b="b"/>
            <a:pathLst>
              <a:path w="1069902" h="1071851">
                <a:moveTo>
                  <a:pt x="0" y="0"/>
                </a:moveTo>
                <a:lnTo>
                  <a:pt x="1069902" y="0"/>
                </a:lnTo>
                <a:lnTo>
                  <a:pt x="1069902" y="1071851"/>
                </a:lnTo>
                <a:lnTo>
                  <a:pt x="0" y="10718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129232" y="2583501"/>
            <a:ext cx="538561" cy="559941"/>
          </a:xfrm>
          <a:custGeom>
            <a:avLst/>
            <a:gdLst/>
            <a:ahLst/>
            <a:cxnLst/>
            <a:rect l="l" t="t" r="r" b="b"/>
            <a:pathLst>
              <a:path w="538561" h="559941">
                <a:moveTo>
                  <a:pt x="0" y="0"/>
                </a:moveTo>
                <a:lnTo>
                  <a:pt x="538561" y="0"/>
                </a:lnTo>
                <a:lnTo>
                  <a:pt x="538561" y="559941"/>
                </a:lnTo>
                <a:lnTo>
                  <a:pt x="0" y="5599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887471" y="4458500"/>
            <a:ext cx="775472" cy="685000"/>
          </a:xfrm>
          <a:custGeom>
            <a:avLst/>
            <a:gdLst/>
            <a:ahLst/>
            <a:cxnLst/>
            <a:rect l="l" t="t" r="r" b="b"/>
            <a:pathLst>
              <a:path w="775472" h="685000">
                <a:moveTo>
                  <a:pt x="0" y="0"/>
                </a:moveTo>
                <a:lnTo>
                  <a:pt x="775472" y="0"/>
                </a:lnTo>
                <a:lnTo>
                  <a:pt x="775472" y="685000"/>
                </a:lnTo>
                <a:lnTo>
                  <a:pt x="0" y="685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811312" y="7928553"/>
            <a:ext cx="1580165" cy="1112041"/>
          </a:xfrm>
          <a:custGeom>
            <a:avLst/>
            <a:gdLst/>
            <a:ahLst/>
            <a:cxnLst/>
            <a:rect l="l" t="t" r="r" b="b"/>
            <a:pathLst>
              <a:path w="1580165" h="1112041">
                <a:moveTo>
                  <a:pt x="0" y="0"/>
                </a:moveTo>
                <a:lnTo>
                  <a:pt x="1580166" y="0"/>
                </a:lnTo>
                <a:lnTo>
                  <a:pt x="1580166" y="1112041"/>
                </a:lnTo>
                <a:lnTo>
                  <a:pt x="0" y="111204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51551" y="5772150"/>
            <a:ext cx="6531855" cy="4406281"/>
          </a:xfrm>
          <a:custGeom>
            <a:avLst/>
            <a:gdLst/>
            <a:ahLst/>
            <a:cxnLst/>
            <a:rect l="l" t="t" r="r" b="b"/>
            <a:pathLst>
              <a:path w="6531855" h="4406281">
                <a:moveTo>
                  <a:pt x="0" y="0"/>
                </a:moveTo>
                <a:lnTo>
                  <a:pt x="6531855" y="0"/>
                </a:lnTo>
                <a:lnTo>
                  <a:pt x="6531855" y="4406281"/>
                </a:lnTo>
                <a:lnTo>
                  <a:pt x="0" y="440628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0656611" y="2590607"/>
            <a:ext cx="4897667" cy="602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95"/>
              </a:lnSpc>
              <a:spcBef>
                <a:spcPct val="0"/>
              </a:spcBef>
            </a:pPr>
            <a:r>
              <a:rPr lang="en-US" sz="3568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ความดีที่อยากทำ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86556" y="3796210"/>
            <a:ext cx="5211080" cy="980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61"/>
              </a:lnSpc>
            </a:pPr>
            <a:r>
              <a:rPr lang="en-US" sz="1901">
                <a:solidFill>
                  <a:srgbClr val="0C356A"/>
                </a:solidFill>
                <a:latin typeface="Prompt"/>
                <a:ea typeface="Prompt"/>
                <a:cs typeface="Prompt"/>
                <a:sym typeface="Prompt"/>
              </a:rPr>
              <a:t>การสร้างการมีส่วนร่วมในภาคประชาชนและภาคธุรกิจอุตสาหกรรมในการส่งเสริมคุณธรรม จริยธรรม</a:t>
            </a:r>
          </a:p>
          <a:p>
            <a:pPr marL="0" lvl="0" indent="0" algn="just">
              <a:lnSpc>
                <a:spcPts val="2661"/>
              </a:lnSpc>
              <a:spcBef>
                <a:spcPct val="0"/>
              </a:spcBef>
            </a:pPr>
            <a:endParaRPr lang="en-US" sz="1901">
              <a:solidFill>
                <a:srgbClr val="0C356A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853876" y="3703933"/>
            <a:ext cx="7557367" cy="4788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7869" lvl="1" indent="-213935" algn="l">
              <a:lnSpc>
                <a:spcPts val="2774"/>
              </a:lnSpc>
              <a:buFont typeface="Arial"/>
              <a:buChar char="•"/>
            </a:pPr>
            <a:r>
              <a:rPr lang="en-US" sz="1981">
                <a:solidFill>
                  <a:srgbClr val="0C356A"/>
                </a:solidFill>
                <a:latin typeface="Prompt"/>
                <a:ea typeface="Prompt"/>
                <a:cs typeface="Prompt"/>
                <a:sym typeface="Prompt"/>
              </a:rPr>
              <a:t>การเสริมสร้างจิตสำนึกต่อสถาบันชาติ ศาสนา พระมหากษัตริย์</a:t>
            </a:r>
          </a:p>
          <a:p>
            <a:pPr marL="427869" lvl="1" indent="-213935" algn="l">
              <a:lnSpc>
                <a:spcPts val="2774"/>
              </a:lnSpc>
              <a:buFont typeface="Arial"/>
              <a:buChar char="•"/>
            </a:pPr>
            <a:r>
              <a:rPr lang="en-US" sz="1981">
                <a:solidFill>
                  <a:srgbClr val="0C356A"/>
                </a:solidFill>
                <a:latin typeface="Prompt"/>
                <a:ea typeface="Prompt"/>
                <a:cs typeface="Prompt"/>
                <a:sym typeface="Prompt"/>
              </a:rPr>
              <a:t>การปฏิบัติตนตามมาตรฐานทางจริยธรรม ประมวลจริยธรรม </a:t>
            </a:r>
          </a:p>
          <a:p>
            <a:pPr algn="l">
              <a:lnSpc>
                <a:spcPts val="2774"/>
              </a:lnSpc>
            </a:pPr>
            <a:r>
              <a:rPr lang="en-US" sz="1981">
                <a:solidFill>
                  <a:srgbClr val="0C356A"/>
                </a:solidFill>
                <a:latin typeface="Prompt"/>
                <a:ea typeface="Prompt"/>
                <a:cs typeface="Prompt"/>
                <a:sym typeface="Prompt"/>
              </a:rPr>
              <a:t>และข้อกำหนดจริยธรรม</a:t>
            </a:r>
          </a:p>
          <a:p>
            <a:pPr marL="427869" lvl="1" indent="-213935" algn="l">
              <a:lnSpc>
                <a:spcPts val="2774"/>
              </a:lnSpc>
              <a:buFont typeface="Arial"/>
              <a:buChar char="•"/>
            </a:pPr>
            <a:r>
              <a:rPr lang="en-US" sz="1981">
                <a:solidFill>
                  <a:srgbClr val="0C356A"/>
                </a:solidFill>
                <a:latin typeface="Prompt"/>
                <a:ea typeface="Prompt"/>
                <a:cs typeface="Prompt"/>
                <a:sym typeface="Prompt"/>
              </a:rPr>
              <a:t>การมีจิตอาสาบำเพ็ญประโยชน์ ช่วยเหลือผู้อื่น สังคม ประชาชน</a:t>
            </a:r>
          </a:p>
          <a:p>
            <a:pPr algn="l">
              <a:lnSpc>
                <a:spcPts val="2774"/>
              </a:lnSpc>
            </a:pPr>
            <a:r>
              <a:rPr lang="en-US" sz="1981">
                <a:solidFill>
                  <a:srgbClr val="0C356A"/>
                </a:solidFill>
                <a:latin typeface="Prompt"/>
                <a:ea typeface="Prompt"/>
                <a:cs typeface="Prompt"/>
                <a:sym typeface="Prompt"/>
              </a:rPr>
              <a:t>ส่วนรวม โดยมิหวังผลตอบแทน</a:t>
            </a:r>
          </a:p>
          <a:p>
            <a:pPr marL="427869" lvl="1" indent="-213935" algn="l">
              <a:lnSpc>
                <a:spcPts val="2774"/>
              </a:lnSpc>
              <a:buFont typeface="Arial"/>
              <a:buChar char="•"/>
            </a:pPr>
            <a:r>
              <a:rPr lang="en-US" sz="1981">
                <a:solidFill>
                  <a:srgbClr val="0C356A"/>
                </a:solidFill>
                <a:latin typeface="Prompt"/>
                <a:ea typeface="Prompt"/>
                <a:cs typeface="Prompt"/>
                <a:sym typeface="Prompt"/>
              </a:rPr>
              <a:t>การมีจิตอาสาอนุรักษ์ทรัพยากรธรรมชาติ และสิ่งแวดล้อม</a:t>
            </a:r>
          </a:p>
          <a:p>
            <a:pPr marL="427869" lvl="1" indent="-213935" algn="l">
              <a:lnSpc>
                <a:spcPts val="2774"/>
              </a:lnSpc>
              <a:buFont typeface="Arial"/>
              <a:buChar char="•"/>
            </a:pPr>
            <a:r>
              <a:rPr lang="en-US" sz="1981">
                <a:solidFill>
                  <a:srgbClr val="0C356A"/>
                </a:solidFill>
                <a:latin typeface="Prompt"/>
                <a:ea typeface="Prompt"/>
                <a:cs typeface="Prompt"/>
                <a:sym typeface="Prompt"/>
              </a:rPr>
              <a:t>การสืบสานประเพณี และวิถีวัฒนธรรมไทยอันดีงาม</a:t>
            </a:r>
          </a:p>
          <a:p>
            <a:pPr marL="427869" lvl="1" indent="-213935" algn="l">
              <a:lnSpc>
                <a:spcPts val="2774"/>
              </a:lnSpc>
              <a:buFont typeface="Arial"/>
              <a:buChar char="•"/>
            </a:pPr>
            <a:r>
              <a:rPr lang="en-US" sz="1981">
                <a:solidFill>
                  <a:srgbClr val="0C356A"/>
                </a:solidFill>
                <a:latin typeface="Prompt"/>
                <a:ea typeface="Prompt"/>
                <a:cs typeface="Prompt"/>
                <a:sym typeface="Prompt"/>
              </a:rPr>
              <a:t>การยึดมั่นปฏิบัติตามหลักธรรมทางศาสนา</a:t>
            </a:r>
          </a:p>
          <a:p>
            <a:pPr marL="427869" lvl="1" indent="-213935" algn="l">
              <a:lnSpc>
                <a:spcPts val="2774"/>
              </a:lnSpc>
              <a:buFont typeface="Arial"/>
              <a:buChar char="•"/>
            </a:pPr>
            <a:r>
              <a:rPr lang="en-US" sz="1981">
                <a:solidFill>
                  <a:srgbClr val="0C356A"/>
                </a:solidFill>
                <a:latin typeface="Prompt"/>
                <a:ea typeface="Prompt"/>
                <a:cs typeface="Prompt"/>
                <a:sym typeface="Prompt"/>
              </a:rPr>
              <a:t>การดำเนินชีวิตตามหลักปรัชญาของเศรษฐกิจพอเพียง</a:t>
            </a:r>
          </a:p>
          <a:p>
            <a:pPr marL="427869" lvl="1" indent="-213935" algn="l">
              <a:lnSpc>
                <a:spcPts val="2774"/>
              </a:lnSpc>
              <a:buFont typeface="Arial"/>
              <a:buChar char="•"/>
            </a:pPr>
            <a:r>
              <a:rPr lang="en-US" sz="1981">
                <a:solidFill>
                  <a:srgbClr val="0C356A"/>
                </a:solidFill>
                <a:latin typeface="Prompt"/>
                <a:ea typeface="Prompt"/>
                <a:cs typeface="Prompt"/>
                <a:sym typeface="Prompt"/>
              </a:rPr>
              <a:t>การยกย่องเชิดชู ประกาศเกียรติคุณเจ้าหน้าที่ ที่ทำความดีจนเป็น</a:t>
            </a:r>
          </a:p>
          <a:p>
            <a:pPr algn="l">
              <a:lnSpc>
                <a:spcPts val="2774"/>
              </a:lnSpc>
            </a:pPr>
            <a:r>
              <a:rPr lang="en-US" sz="1981">
                <a:solidFill>
                  <a:srgbClr val="0C356A"/>
                </a:solidFill>
                <a:latin typeface="Prompt"/>
                <a:ea typeface="Prompt"/>
                <a:cs typeface="Prompt"/>
                <a:sym typeface="Prompt"/>
              </a:rPr>
              <a:t>แบบอย่าง </a:t>
            </a:r>
          </a:p>
          <a:p>
            <a:pPr marL="427869" lvl="1" indent="-213935" algn="l">
              <a:lnSpc>
                <a:spcPts val="2774"/>
              </a:lnSpc>
              <a:buFont typeface="Arial"/>
              <a:buChar char="•"/>
            </a:pPr>
            <a:r>
              <a:rPr lang="en-US" sz="1981">
                <a:solidFill>
                  <a:srgbClr val="0C356A"/>
                </a:solidFill>
                <a:latin typeface="Prompt"/>
                <a:ea typeface="Prompt"/>
                <a:cs typeface="Prompt"/>
                <a:sym typeface="Prompt"/>
              </a:rPr>
              <a:t>การยกย่องเชิดชูหน่วยงานที่มีบทบาท และสามารถสร้างคนดีเพื่อ</a:t>
            </a:r>
          </a:p>
          <a:p>
            <a:pPr algn="l">
              <a:lnSpc>
                <a:spcPts val="2774"/>
              </a:lnSpc>
            </a:pPr>
            <a:r>
              <a:rPr lang="en-US" sz="1981">
                <a:solidFill>
                  <a:srgbClr val="0C356A"/>
                </a:solidFill>
                <a:latin typeface="Prompt"/>
                <a:ea typeface="Prompt"/>
                <a:cs typeface="Prompt"/>
                <a:sym typeface="Prompt"/>
              </a:rPr>
              <a:t>สังคมดี ส่งเสริม ให้คนในองค์กรมีทัศนคติ วิธีคิด และการประพฤติ</a:t>
            </a:r>
          </a:p>
          <a:p>
            <a:pPr algn="l">
              <a:lnSpc>
                <a:spcPts val="2774"/>
              </a:lnSpc>
            </a:pPr>
            <a:r>
              <a:rPr lang="en-US" sz="1981">
                <a:solidFill>
                  <a:srgbClr val="0C356A"/>
                </a:solidFill>
                <a:latin typeface="Prompt"/>
                <a:ea typeface="Prompt"/>
                <a:cs typeface="Prompt"/>
                <a:sym typeface="Prompt"/>
              </a:rPr>
              <a:t>ปฏิบัติตนที่ดี จนสามารถสร้างคุณค่าให้กับ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1885413" y="-1019586"/>
            <a:ext cx="3379724" cy="7077955"/>
          </a:xfrm>
          <a:custGeom>
            <a:avLst/>
            <a:gdLst/>
            <a:ahLst/>
            <a:cxnLst/>
            <a:rect l="l" t="t" r="r" b="b"/>
            <a:pathLst>
              <a:path w="3379724" h="7077955">
                <a:moveTo>
                  <a:pt x="0" y="7077956"/>
                </a:moveTo>
                <a:lnTo>
                  <a:pt x="3379723" y="7077956"/>
                </a:lnTo>
                <a:lnTo>
                  <a:pt x="3379723" y="0"/>
                </a:lnTo>
                <a:lnTo>
                  <a:pt x="0" y="0"/>
                </a:lnTo>
                <a:lnTo>
                  <a:pt x="0" y="707795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19921" y="763635"/>
            <a:ext cx="8812935" cy="1419566"/>
            <a:chOff x="0" y="0"/>
            <a:chExt cx="2321102" cy="3738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1102" cy="373878"/>
            </a:xfrm>
            <a:custGeom>
              <a:avLst/>
              <a:gdLst/>
              <a:ahLst/>
              <a:cxnLst/>
              <a:rect l="l" t="t" r="r" b="b"/>
              <a:pathLst>
                <a:path w="2321102" h="373878">
                  <a:moveTo>
                    <a:pt x="36017" y="0"/>
                  </a:moveTo>
                  <a:lnTo>
                    <a:pt x="2285085" y="0"/>
                  </a:lnTo>
                  <a:cubicBezTo>
                    <a:pt x="2304977" y="0"/>
                    <a:pt x="2321102" y="16126"/>
                    <a:pt x="2321102" y="36017"/>
                  </a:cubicBezTo>
                  <a:lnTo>
                    <a:pt x="2321102" y="337860"/>
                  </a:lnTo>
                  <a:cubicBezTo>
                    <a:pt x="2321102" y="357752"/>
                    <a:pt x="2304977" y="373878"/>
                    <a:pt x="2285085" y="373878"/>
                  </a:cubicBezTo>
                  <a:lnTo>
                    <a:pt x="36017" y="373878"/>
                  </a:lnTo>
                  <a:cubicBezTo>
                    <a:pt x="16126" y="373878"/>
                    <a:pt x="0" y="357752"/>
                    <a:pt x="0" y="337860"/>
                  </a:cubicBezTo>
                  <a:lnTo>
                    <a:pt x="0" y="36017"/>
                  </a:lnTo>
                  <a:cubicBezTo>
                    <a:pt x="0" y="16126"/>
                    <a:pt x="16126" y="0"/>
                    <a:pt x="36017" y="0"/>
                  </a:cubicBezTo>
                  <a:close/>
                </a:path>
              </a:pathLst>
            </a:custGeom>
            <a:solidFill>
              <a:srgbClr val="8DB8DC">
                <a:alpha val="4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21102" cy="4119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66472" y="1247368"/>
            <a:ext cx="14755056" cy="124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 spc="48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แต่งตั้งคณะทำงานขับเคลื่อน</a:t>
            </a:r>
          </a:p>
          <a:p>
            <a:pPr marL="0" lvl="0" indent="0" algn="ctr">
              <a:lnSpc>
                <a:spcPts val="4800"/>
              </a:lnSpc>
            </a:pPr>
            <a:endParaRPr lang="en-US" sz="4800" b="1" spc="48">
              <a:solidFill>
                <a:srgbClr val="0C356A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23185" y="223185"/>
            <a:ext cx="1304411" cy="1857868"/>
          </a:xfrm>
          <a:custGeom>
            <a:avLst/>
            <a:gdLst/>
            <a:ahLst/>
            <a:cxnLst/>
            <a:rect l="l" t="t" r="r" b="b"/>
            <a:pathLst>
              <a:path w="1304411" h="1857868">
                <a:moveTo>
                  <a:pt x="0" y="0"/>
                </a:moveTo>
                <a:lnTo>
                  <a:pt x="1304412" y="0"/>
                </a:lnTo>
                <a:lnTo>
                  <a:pt x="1304412" y="1857867"/>
                </a:lnTo>
                <a:lnTo>
                  <a:pt x="0" y="18578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20044" y="210033"/>
            <a:ext cx="2415026" cy="1612653"/>
          </a:xfrm>
          <a:custGeom>
            <a:avLst/>
            <a:gdLst/>
            <a:ahLst/>
            <a:cxnLst/>
            <a:rect l="l" t="t" r="r" b="b"/>
            <a:pathLst>
              <a:path w="2415026" h="1612653">
                <a:moveTo>
                  <a:pt x="0" y="0"/>
                </a:moveTo>
                <a:lnTo>
                  <a:pt x="2415027" y="0"/>
                </a:lnTo>
                <a:lnTo>
                  <a:pt x="2415027" y="1612653"/>
                </a:lnTo>
                <a:lnTo>
                  <a:pt x="0" y="16126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829" y="8570353"/>
            <a:ext cx="3809125" cy="1895040"/>
          </a:xfrm>
          <a:custGeom>
            <a:avLst/>
            <a:gdLst/>
            <a:ahLst/>
            <a:cxnLst/>
            <a:rect l="l" t="t" r="r" b="b"/>
            <a:pathLst>
              <a:path w="3809125" h="1895040">
                <a:moveTo>
                  <a:pt x="0" y="0"/>
                </a:moveTo>
                <a:lnTo>
                  <a:pt x="3809124" y="0"/>
                </a:lnTo>
                <a:lnTo>
                  <a:pt x="3809124" y="1895040"/>
                </a:lnTo>
                <a:lnTo>
                  <a:pt x="0" y="1895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064116" y="2789433"/>
            <a:ext cx="4019761" cy="5629694"/>
            <a:chOff x="0" y="0"/>
            <a:chExt cx="812800" cy="11383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1138330"/>
            </a:xfrm>
            <a:custGeom>
              <a:avLst/>
              <a:gdLst/>
              <a:ahLst/>
              <a:cxnLst/>
              <a:rect l="l" t="t" r="r" b="b"/>
              <a:pathLst>
                <a:path w="812800" h="1138330">
                  <a:moveTo>
                    <a:pt x="44297" y="0"/>
                  </a:moveTo>
                  <a:lnTo>
                    <a:pt x="768503" y="0"/>
                  </a:lnTo>
                  <a:cubicBezTo>
                    <a:pt x="780251" y="0"/>
                    <a:pt x="791518" y="4667"/>
                    <a:pt x="799826" y="12974"/>
                  </a:cubicBezTo>
                  <a:cubicBezTo>
                    <a:pt x="808133" y="21282"/>
                    <a:pt x="812800" y="32549"/>
                    <a:pt x="812800" y="44297"/>
                  </a:cubicBezTo>
                  <a:lnTo>
                    <a:pt x="812800" y="1094033"/>
                  </a:lnTo>
                  <a:cubicBezTo>
                    <a:pt x="812800" y="1105781"/>
                    <a:pt x="808133" y="1117049"/>
                    <a:pt x="799826" y="1125356"/>
                  </a:cubicBezTo>
                  <a:cubicBezTo>
                    <a:pt x="791518" y="1133663"/>
                    <a:pt x="780251" y="1138330"/>
                    <a:pt x="768503" y="1138330"/>
                  </a:cubicBezTo>
                  <a:lnTo>
                    <a:pt x="44297" y="1138330"/>
                  </a:lnTo>
                  <a:cubicBezTo>
                    <a:pt x="32549" y="1138330"/>
                    <a:pt x="21282" y="1133663"/>
                    <a:pt x="12974" y="1125356"/>
                  </a:cubicBezTo>
                  <a:cubicBezTo>
                    <a:pt x="4667" y="1117049"/>
                    <a:pt x="0" y="1105781"/>
                    <a:pt x="0" y="1094033"/>
                  </a:cubicBezTo>
                  <a:lnTo>
                    <a:pt x="0" y="44297"/>
                  </a:lnTo>
                  <a:cubicBezTo>
                    <a:pt x="0" y="32549"/>
                    <a:pt x="4667" y="21282"/>
                    <a:pt x="12974" y="12974"/>
                  </a:cubicBezTo>
                  <a:cubicBezTo>
                    <a:pt x="21282" y="4667"/>
                    <a:pt x="32549" y="0"/>
                    <a:pt x="44297" y="0"/>
                  </a:cubicBezTo>
                  <a:close/>
                </a:path>
              </a:pathLst>
            </a:custGeom>
            <a:blipFill>
              <a:blip r:embed="rId8"/>
              <a:stretch>
                <a:fillRect t="-607" b="-607"/>
              </a:stretch>
            </a:blipFill>
            <a:ln w="38100" cap="rnd">
              <a:solidFill>
                <a:srgbClr val="FDFDFE"/>
              </a:solidFill>
              <a:prstDash val="solid"/>
              <a:round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7102406" y="2789433"/>
            <a:ext cx="4019761" cy="5629694"/>
            <a:chOff x="0" y="0"/>
            <a:chExt cx="812800" cy="11383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1138330"/>
            </a:xfrm>
            <a:custGeom>
              <a:avLst/>
              <a:gdLst/>
              <a:ahLst/>
              <a:cxnLst/>
              <a:rect l="l" t="t" r="r" b="b"/>
              <a:pathLst>
                <a:path w="812800" h="1138330">
                  <a:moveTo>
                    <a:pt x="44297" y="0"/>
                  </a:moveTo>
                  <a:lnTo>
                    <a:pt x="768503" y="0"/>
                  </a:lnTo>
                  <a:cubicBezTo>
                    <a:pt x="780251" y="0"/>
                    <a:pt x="791518" y="4667"/>
                    <a:pt x="799826" y="12974"/>
                  </a:cubicBezTo>
                  <a:cubicBezTo>
                    <a:pt x="808133" y="21282"/>
                    <a:pt x="812800" y="32549"/>
                    <a:pt x="812800" y="44297"/>
                  </a:cubicBezTo>
                  <a:lnTo>
                    <a:pt x="812800" y="1094033"/>
                  </a:lnTo>
                  <a:cubicBezTo>
                    <a:pt x="812800" y="1105781"/>
                    <a:pt x="808133" y="1117049"/>
                    <a:pt x="799826" y="1125356"/>
                  </a:cubicBezTo>
                  <a:cubicBezTo>
                    <a:pt x="791518" y="1133663"/>
                    <a:pt x="780251" y="1138330"/>
                    <a:pt x="768503" y="1138330"/>
                  </a:cubicBezTo>
                  <a:lnTo>
                    <a:pt x="44297" y="1138330"/>
                  </a:lnTo>
                  <a:cubicBezTo>
                    <a:pt x="32549" y="1138330"/>
                    <a:pt x="21282" y="1133663"/>
                    <a:pt x="12974" y="1125356"/>
                  </a:cubicBezTo>
                  <a:cubicBezTo>
                    <a:pt x="4667" y="1117049"/>
                    <a:pt x="0" y="1105781"/>
                    <a:pt x="0" y="1094033"/>
                  </a:cubicBezTo>
                  <a:lnTo>
                    <a:pt x="0" y="44297"/>
                  </a:lnTo>
                  <a:cubicBezTo>
                    <a:pt x="0" y="32549"/>
                    <a:pt x="4667" y="21282"/>
                    <a:pt x="12974" y="12974"/>
                  </a:cubicBezTo>
                  <a:cubicBezTo>
                    <a:pt x="21282" y="4667"/>
                    <a:pt x="32549" y="0"/>
                    <a:pt x="44297" y="0"/>
                  </a:cubicBezTo>
                  <a:close/>
                </a:path>
              </a:pathLst>
            </a:custGeom>
            <a:blipFill>
              <a:blip r:embed="rId9"/>
              <a:stretch>
                <a:fillRect t="-607" b="-607"/>
              </a:stretch>
            </a:blipFill>
            <a:ln w="38100" cap="rnd">
              <a:solidFill>
                <a:srgbClr val="FDFDFE"/>
              </a:solidFill>
              <a:prstDash val="solid"/>
              <a:round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1933222" y="2789433"/>
            <a:ext cx="4019761" cy="5629694"/>
            <a:chOff x="0" y="0"/>
            <a:chExt cx="812800" cy="11383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1138330"/>
            </a:xfrm>
            <a:custGeom>
              <a:avLst/>
              <a:gdLst/>
              <a:ahLst/>
              <a:cxnLst/>
              <a:rect l="l" t="t" r="r" b="b"/>
              <a:pathLst>
                <a:path w="812800" h="1138330">
                  <a:moveTo>
                    <a:pt x="44297" y="0"/>
                  </a:moveTo>
                  <a:lnTo>
                    <a:pt x="768503" y="0"/>
                  </a:lnTo>
                  <a:cubicBezTo>
                    <a:pt x="780251" y="0"/>
                    <a:pt x="791518" y="4667"/>
                    <a:pt x="799826" y="12974"/>
                  </a:cubicBezTo>
                  <a:cubicBezTo>
                    <a:pt x="808133" y="21282"/>
                    <a:pt x="812800" y="32549"/>
                    <a:pt x="812800" y="44297"/>
                  </a:cubicBezTo>
                  <a:lnTo>
                    <a:pt x="812800" y="1094033"/>
                  </a:lnTo>
                  <a:cubicBezTo>
                    <a:pt x="812800" y="1105781"/>
                    <a:pt x="808133" y="1117049"/>
                    <a:pt x="799826" y="1125356"/>
                  </a:cubicBezTo>
                  <a:cubicBezTo>
                    <a:pt x="791518" y="1133663"/>
                    <a:pt x="780251" y="1138330"/>
                    <a:pt x="768503" y="1138330"/>
                  </a:cubicBezTo>
                  <a:lnTo>
                    <a:pt x="44297" y="1138330"/>
                  </a:lnTo>
                  <a:cubicBezTo>
                    <a:pt x="32549" y="1138330"/>
                    <a:pt x="21282" y="1133663"/>
                    <a:pt x="12974" y="1125356"/>
                  </a:cubicBezTo>
                  <a:cubicBezTo>
                    <a:pt x="4667" y="1117049"/>
                    <a:pt x="0" y="1105781"/>
                    <a:pt x="0" y="1094033"/>
                  </a:cubicBezTo>
                  <a:lnTo>
                    <a:pt x="0" y="44297"/>
                  </a:lnTo>
                  <a:cubicBezTo>
                    <a:pt x="0" y="32549"/>
                    <a:pt x="4667" y="21282"/>
                    <a:pt x="12974" y="12974"/>
                  </a:cubicBezTo>
                  <a:cubicBezTo>
                    <a:pt x="21282" y="4667"/>
                    <a:pt x="32549" y="0"/>
                    <a:pt x="44297" y="0"/>
                  </a:cubicBezTo>
                  <a:close/>
                </a:path>
              </a:pathLst>
            </a:custGeom>
            <a:blipFill>
              <a:blip r:embed="rId10"/>
              <a:stretch>
                <a:fillRect t="-607" b="-607"/>
              </a:stretch>
            </a:blipFill>
            <a:ln w="38100" cap="rnd">
              <a:solidFill>
                <a:srgbClr val="FDFDFE"/>
              </a:solidFill>
              <a:prstDash val="solid"/>
              <a:round/>
            </a:ln>
          </p:spPr>
        </p:sp>
      </p:grpSp>
      <p:sp>
        <p:nvSpPr>
          <p:cNvPr id="16" name="Freeform 16"/>
          <p:cNvSpPr/>
          <p:nvPr/>
        </p:nvSpPr>
        <p:spPr>
          <a:xfrm rot="5400000" flipV="1">
            <a:off x="14727224" y="6906864"/>
            <a:ext cx="2865882" cy="4434125"/>
          </a:xfrm>
          <a:custGeom>
            <a:avLst/>
            <a:gdLst/>
            <a:ahLst/>
            <a:cxnLst/>
            <a:rect l="l" t="t" r="r" b="b"/>
            <a:pathLst>
              <a:path w="2865882" h="4434125">
                <a:moveTo>
                  <a:pt x="0" y="4434125"/>
                </a:moveTo>
                <a:lnTo>
                  <a:pt x="2865881" y="4434125"/>
                </a:lnTo>
                <a:lnTo>
                  <a:pt x="2865881" y="0"/>
                </a:lnTo>
                <a:lnTo>
                  <a:pt x="0" y="0"/>
                </a:lnTo>
                <a:lnTo>
                  <a:pt x="0" y="443412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67158" y="682452"/>
            <a:ext cx="6390906" cy="1418766"/>
            <a:chOff x="0" y="0"/>
            <a:chExt cx="1683202" cy="373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3202" cy="373667"/>
            </a:xfrm>
            <a:custGeom>
              <a:avLst/>
              <a:gdLst/>
              <a:ahLst/>
              <a:cxnLst/>
              <a:rect l="l" t="t" r="r" b="b"/>
              <a:pathLst>
                <a:path w="1683202" h="373667">
                  <a:moveTo>
                    <a:pt x="49667" y="0"/>
                  </a:moveTo>
                  <a:lnTo>
                    <a:pt x="1633534" y="0"/>
                  </a:lnTo>
                  <a:cubicBezTo>
                    <a:pt x="1660965" y="0"/>
                    <a:pt x="1683202" y="22237"/>
                    <a:pt x="1683202" y="49667"/>
                  </a:cubicBezTo>
                  <a:lnTo>
                    <a:pt x="1683202" y="324000"/>
                  </a:lnTo>
                  <a:cubicBezTo>
                    <a:pt x="1683202" y="337172"/>
                    <a:pt x="1677969" y="349805"/>
                    <a:pt x="1668654" y="359120"/>
                  </a:cubicBezTo>
                  <a:cubicBezTo>
                    <a:pt x="1659340" y="368434"/>
                    <a:pt x="1646707" y="373667"/>
                    <a:pt x="1633534" y="373667"/>
                  </a:cubicBezTo>
                  <a:lnTo>
                    <a:pt x="49667" y="373667"/>
                  </a:lnTo>
                  <a:cubicBezTo>
                    <a:pt x="22237" y="373667"/>
                    <a:pt x="0" y="351430"/>
                    <a:pt x="0" y="324000"/>
                  </a:cubicBezTo>
                  <a:lnTo>
                    <a:pt x="0" y="49667"/>
                  </a:lnTo>
                  <a:cubicBezTo>
                    <a:pt x="0" y="22237"/>
                    <a:pt x="22237" y="0"/>
                    <a:pt x="49667" y="0"/>
                  </a:cubicBezTo>
                  <a:close/>
                </a:path>
              </a:pathLst>
            </a:custGeom>
            <a:solidFill>
              <a:srgbClr val="8DB8DC">
                <a:alpha val="47843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683202" cy="41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849590" y="833680"/>
            <a:ext cx="8826041" cy="88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1"/>
              </a:lnSpc>
              <a:spcBef>
                <a:spcPct val="0"/>
              </a:spcBef>
            </a:pPr>
            <a:r>
              <a:rPr lang="en-US" sz="5143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โครงการ/กิจกรรม</a:t>
            </a:r>
          </a:p>
        </p:txBody>
      </p:sp>
      <p:sp>
        <p:nvSpPr>
          <p:cNvPr id="6" name="Freeform 6"/>
          <p:cNvSpPr/>
          <p:nvPr/>
        </p:nvSpPr>
        <p:spPr>
          <a:xfrm>
            <a:off x="263451" y="6830006"/>
            <a:ext cx="3733961" cy="3604970"/>
          </a:xfrm>
          <a:custGeom>
            <a:avLst/>
            <a:gdLst/>
            <a:ahLst/>
            <a:cxnLst/>
            <a:rect l="l" t="t" r="r" b="b"/>
            <a:pathLst>
              <a:path w="3733961" h="3604970">
                <a:moveTo>
                  <a:pt x="0" y="0"/>
                </a:moveTo>
                <a:lnTo>
                  <a:pt x="3733961" y="0"/>
                </a:lnTo>
                <a:lnTo>
                  <a:pt x="3733961" y="3604969"/>
                </a:lnTo>
                <a:lnTo>
                  <a:pt x="0" y="36049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281919" y="2834065"/>
            <a:ext cx="15846573" cy="542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AutoNum type="arabicPeriod"/>
            </a:pPr>
            <a:r>
              <a:rPr lang="en-US" sz="2400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 การประกาศเจตนารมณ์ขับเคลื่อนการเป็นองค์กรคุณธรรมของ กข.กสอ.</a:t>
            </a:r>
          </a:p>
          <a:p>
            <a:pPr marL="518160" lvl="1" indent="-259080" algn="l">
              <a:lnSpc>
                <a:spcPts val="3359"/>
              </a:lnSpc>
              <a:buAutoNum type="arabicPeriod"/>
            </a:pPr>
            <a:r>
              <a:rPr lang="en-US" sz="2400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 การจัดทำแผนปฏิบัติการด้านส่งเสริมคุณธรรม จริยธรรม ของ กข.กสอ.</a:t>
            </a:r>
          </a:p>
          <a:p>
            <a:pPr marL="518160" lvl="1" indent="-259080" algn="l">
              <a:lnSpc>
                <a:spcPts val="3359"/>
              </a:lnSpc>
              <a:buAutoNum type="arabicPeriod"/>
            </a:pPr>
            <a:r>
              <a:rPr lang="en-US" sz="2400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 กิจกรรม “พิธีปฏิญาณเพื่อเป็นข้าราชการที่ดี” ของ กข.กสอ.</a:t>
            </a:r>
          </a:p>
          <a:p>
            <a:pPr marL="518160" lvl="1" indent="-259080" algn="l">
              <a:lnSpc>
                <a:spcPts val="3359"/>
              </a:lnSpc>
              <a:buAutoNum type="arabicPeriod"/>
            </a:pPr>
            <a:r>
              <a:rPr lang="en-US" sz="2400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 กิจกรรมการเสริมสร้างคุณธรรม จริยธรรม ปลูกจิตสำนึกต้านทุจริต ของ กข.กสอ.</a:t>
            </a:r>
          </a:p>
          <a:p>
            <a:pPr marL="518160" lvl="1" indent="-259080" algn="l">
              <a:lnSpc>
                <a:spcPts val="3359"/>
              </a:lnSpc>
              <a:buAutoNum type="arabicPeriod"/>
            </a:pPr>
            <a:r>
              <a:rPr lang="en-US" sz="2400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 กิจกรรม กข.กสอ.ให้ด้วยใจ ได้ด้วยสุข ของเล็ก   จากเรา เติมเต็มเค้าได้</a:t>
            </a:r>
          </a:p>
          <a:p>
            <a:pPr marL="518160" lvl="1" indent="-259080" algn="l">
              <a:lnSpc>
                <a:spcPts val="3359"/>
              </a:lnSpc>
              <a:buAutoNum type="arabicPeriod"/>
            </a:pPr>
            <a:r>
              <a:rPr lang="en-US" sz="2400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 กิจกรรม กข.กสอ ปลูกด้วยมือ ฟื้นฟูระบบนิเวศชายทะเลด้วยใจชาวดีพร้อม</a:t>
            </a:r>
          </a:p>
          <a:p>
            <a:pPr marL="518160" lvl="1" indent="-259080" algn="l">
              <a:lnSpc>
                <a:spcPts val="3359"/>
              </a:lnSpc>
              <a:buAutoNum type="arabicPeriod"/>
            </a:pPr>
            <a:r>
              <a:rPr lang="en-US" sz="2400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 กิจกรรม "สงกรานต์ กข. ชื่นฉ่ำใจ"</a:t>
            </a:r>
          </a:p>
          <a:p>
            <a:pPr marL="518160" lvl="1" indent="-259080" algn="l">
              <a:lnSpc>
                <a:spcPts val="3359"/>
              </a:lnSpc>
              <a:buAutoNum type="arabicPeriod"/>
            </a:pPr>
            <a:r>
              <a:rPr lang="en-US" sz="2400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 กิจกรรม "กข.กสอ. ปันขวด ปันบุญ หนุนนำใจ"</a:t>
            </a:r>
          </a:p>
          <a:p>
            <a:pPr marL="518160" lvl="1" indent="-259080" algn="l">
              <a:lnSpc>
                <a:spcPts val="3359"/>
              </a:lnSpc>
              <a:buAutoNum type="arabicPeriod"/>
            </a:pPr>
            <a:r>
              <a:rPr lang="en-US" sz="2400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 กิจกรรม "กข.กสอ. เลิกกล่อง ลดแก้ว งดพลาสติก"</a:t>
            </a:r>
          </a:p>
          <a:p>
            <a:pPr marL="518160" lvl="1" indent="-259080" algn="l">
              <a:lnSpc>
                <a:spcPts val="3359"/>
              </a:lnSpc>
              <a:buAutoNum type="arabicPeriod"/>
            </a:pPr>
            <a:r>
              <a:rPr lang="en-US" sz="2400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 กิจกรรม "คนดี ศรี กข.กสอ." ที่ DIPROM 2569</a:t>
            </a:r>
          </a:p>
          <a:p>
            <a:pPr marL="518160" lvl="1" indent="-259080" algn="l">
              <a:lnSpc>
                <a:spcPts val="3359"/>
              </a:lnSpc>
              <a:buAutoNum type="arabicPeriod"/>
            </a:pPr>
            <a:r>
              <a:rPr lang="en-US" sz="2400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 กิจกรรม ''หน่วยงานส่งเสริมคุณธรรม กข.กสอ." ที่ DIPROM 2569</a:t>
            </a:r>
          </a:p>
          <a:p>
            <a:pPr marL="518160" lvl="1" indent="-259080" algn="l">
              <a:lnSpc>
                <a:spcPts val="3359"/>
              </a:lnSpc>
              <a:buAutoNum type="arabicPeriod"/>
            </a:pPr>
            <a:r>
              <a:rPr lang="en-US" sz="2400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 กิจกรรม ''กข.กสอ. เผยแพร่องค์ความรู้ การส่งเสริมคุณธรรม จริยธรรมประจำหน่วยงาน"</a:t>
            </a:r>
          </a:p>
          <a:p>
            <a:pPr algn="l">
              <a:lnSpc>
                <a:spcPts val="3359"/>
              </a:lnSpc>
            </a:pPr>
            <a:endParaRPr lang="en-US" sz="2400" b="1">
              <a:solidFill>
                <a:srgbClr val="0C356A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63036" y="307813"/>
            <a:ext cx="1198052" cy="1706380"/>
          </a:xfrm>
          <a:custGeom>
            <a:avLst/>
            <a:gdLst/>
            <a:ahLst/>
            <a:cxnLst/>
            <a:rect l="l" t="t" r="r" b="b"/>
            <a:pathLst>
              <a:path w="1198052" h="1706380">
                <a:moveTo>
                  <a:pt x="0" y="0"/>
                </a:moveTo>
                <a:lnTo>
                  <a:pt x="1198052" y="0"/>
                </a:lnTo>
                <a:lnTo>
                  <a:pt x="1198052" y="1706380"/>
                </a:lnTo>
                <a:lnTo>
                  <a:pt x="0" y="1706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64447" y="307813"/>
            <a:ext cx="2118111" cy="1414385"/>
          </a:xfrm>
          <a:custGeom>
            <a:avLst/>
            <a:gdLst/>
            <a:ahLst/>
            <a:cxnLst/>
            <a:rect l="l" t="t" r="r" b="b"/>
            <a:pathLst>
              <a:path w="2118111" h="1414385">
                <a:moveTo>
                  <a:pt x="0" y="0"/>
                </a:moveTo>
                <a:lnTo>
                  <a:pt x="2118111" y="0"/>
                </a:lnTo>
                <a:lnTo>
                  <a:pt x="2118111" y="1414385"/>
                </a:lnTo>
                <a:lnTo>
                  <a:pt x="0" y="14143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 flipV="1">
            <a:off x="14900853" y="7150400"/>
            <a:ext cx="2659494" cy="4114800"/>
          </a:xfrm>
          <a:custGeom>
            <a:avLst/>
            <a:gdLst/>
            <a:ahLst/>
            <a:cxnLst/>
            <a:rect l="l" t="t" r="r" b="b"/>
            <a:pathLst>
              <a:path w="2659494" h="4114800">
                <a:moveTo>
                  <a:pt x="0" y="4114800"/>
                </a:moveTo>
                <a:lnTo>
                  <a:pt x="2659494" y="4114800"/>
                </a:lnTo>
                <a:lnTo>
                  <a:pt x="2659494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65336">
            <a:off x="5498742" y="1009683"/>
            <a:ext cx="1136833" cy="1197812"/>
          </a:xfrm>
          <a:custGeom>
            <a:avLst/>
            <a:gdLst/>
            <a:ahLst/>
            <a:cxnLst/>
            <a:rect l="l" t="t" r="r" b="b"/>
            <a:pathLst>
              <a:path w="1136833" h="1197812">
                <a:moveTo>
                  <a:pt x="0" y="0"/>
                </a:moveTo>
                <a:lnTo>
                  <a:pt x="1136832" y="0"/>
                </a:lnTo>
                <a:lnTo>
                  <a:pt x="1136832" y="1197813"/>
                </a:lnTo>
                <a:lnTo>
                  <a:pt x="0" y="11978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-1885413" y="-1019586"/>
            <a:ext cx="3379724" cy="7077955"/>
          </a:xfrm>
          <a:custGeom>
            <a:avLst/>
            <a:gdLst/>
            <a:ahLst/>
            <a:cxnLst/>
            <a:rect l="l" t="t" r="r" b="b"/>
            <a:pathLst>
              <a:path w="3379724" h="7077955">
                <a:moveTo>
                  <a:pt x="0" y="7077956"/>
                </a:moveTo>
                <a:lnTo>
                  <a:pt x="3379723" y="7077956"/>
                </a:lnTo>
                <a:lnTo>
                  <a:pt x="3379723" y="0"/>
                </a:lnTo>
                <a:lnTo>
                  <a:pt x="0" y="0"/>
                </a:lnTo>
                <a:lnTo>
                  <a:pt x="0" y="7077956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138190" y="8035885"/>
            <a:ext cx="5292134" cy="2151348"/>
          </a:xfrm>
          <a:custGeom>
            <a:avLst/>
            <a:gdLst/>
            <a:ahLst/>
            <a:cxnLst/>
            <a:rect l="l" t="t" r="r" b="b"/>
            <a:pathLst>
              <a:path w="5292134" h="2151348">
                <a:moveTo>
                  <a:pt x="0" y="0"/>
                </a:moveTo>
                <a:lnTo>
                  <a:pt x="5292134" y="0"/>
                </a:lnTo>
                <a:lnTo>
                  <a:pt x="5292134" y="2151348"/>
                </a:lnTo>
                <a:lnTo>
                  <a:pt x="0" y="21513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22660"/>
            <a:ext cx="1103179" cy="1571253"/>
          </a:xfrm>
          <a:custGeom>
            <a:avLst/>
            <a:gdLst/>
            <a:ahLst/>
            <a:cxnLst/>
            <a:rect l="l" t="t" r="r" b="b"/>
            <a:pathLst>
              <a:path w="1103179" h="1571253">
                <a:moveTo>
                  <a:pt x="0" y="0"/>
                </a:moveTo>
                <a:lnTo>
                  <a:pt x="1103179" y="0"/>
                </a:lnTo>
                <a:lnTo>
                  <a:pt x="1103179" y="1571254"/>
                </a:lnTo>
                <a:lnTo>
                  <a:pt x="0" y="15712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56431" y="322660"/>
            <a:ext cx="1930736" cy="1289264"/>
          </a:xfrm>
          <a:custGeom>
            <a:avLst/>
            <a:gdLst/>
            <a:ahLst/>
            <a:cxnLst/>
            <a:rect l="l" t="t" r="r" b="b"/>
            <a:pathLst>
              <a:path w="1930736" h="1289264">
                <a:moveTo>
                  <a:pt x="0" y="0"/>
                </a:moveTo>
                <a:lnTo>
                  <a:pt x="1930736" y="0"/>
                </a:lnTo>
                <a:lnTo>
                  <a:pt x="1930736" y="1289264"/>
                </a:lnTo>
                <a:lnTo>
                  <a:pt x="0" y="1289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773085" y="3138191"/>
            <a:ext cx="2955482" cy="295548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0249" y="0"/>
                  </a:moveTo>
                  <a:lnTo>
                    <a:pt x="752551" y="0"/>
                  </a:lnTo>
                  <a:cubicBezTo>
                    <a:pt x="785826" y="0"/>
                    <a:pt x="812800" y="26974"/>
                    <a:pt x="812800" y="60249"/>
                  </a:cubicBezTo>
                  <a:lnTo>
                    <a:pt x="812800" y="752551"/>
                  </a:lnTo>
                  <a:cubicBezTo>
                    <a:pt x="812800" y="785826"/>
                    <a:pt x="785826" y="812800"/>
                    <a:pt x="752551" y="812800"/>
                  </a:cubicBezTo>
                  <a:lnTo>
                    <a:pt x="60249" y="812800"/>
                  </a:lnTo>
                  <a:cubicBezTo>
                    <a:pt x="26974" y="812800"/>
                    <a:pt x="0" y="785826"/>
                    <a:pt x="0" y="752551"/>
                  </a:cubicBezTo>
                  <a:lnTo>
                    <a:pt x="0" y="60249"/>
                  </a:lnTo>
                  <a:cubicBezTo>
                    <a:pt x="0" y="26974"/>
                    <a:pt x="26974" y="0"/>
                    <a:pt x="60249" y="0"/>
                  </a:cubicBezTo>
                  <a:close/>
                </a:path>
              </a:pathLst>
            </a:custGeom>
            <a:blipFill>
              <a:blip r:embed="rId4"/>
              <a:stretch>
                <a:fillRect l="-16747" r="-1674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6226200" y="4931816"/>
            <a:ext cx="4385463" cy="2955482"/>
            <a:chOff x="0" y="0"/>
            <a:chExt cx="1206065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06065" cy="812800"/>
            </a:xfrm>
            <a:custGeom>
              <a:avLst/>
              <a:gdLst/>
              <a:ahLst/>
              <a:cxnLst/>
              <a:rect l="l" t="t" r="r" b="b"/>
              <a:pathLst>
                <a:path w="1206065" h="812800">
                  <a:moveTo>
                    <a:pt x="40603" y="0"/>
                  </a:moveTo>
                  <a:lnTo>
                    <a:pt x="1165462" y="0"/>
                  </a:lnTo>
                  <a:cubicBezTo>
                    <a:pt x="1176231" y="0"/>
                    <a:pt x="1186558" y="4278"/>
                    <a:pt x="1194173" y="11892"/>
                  </a:cubicBezTo>
                  <a:cubicBezTo>
                    <a:pt x="1201787" y="19507"/>
                    <a:pt x="1206065" y="29835"/>
                    <a:pt x="1206065" y="40603"/>
                  </a:cubicBezTo>
                  <a:lnTo>
                    <a:pt x="1206065" y="772197"/>
                  </a:lnTo>
                  <a:cubicBezTo>
                    <a:pt x="1206065" y="794621"/>
                    <a:pt x="1187887" y="812800"/>
                    <a:pt x="1165462" y="812800"/>
                  </a:cubicBezTo>
                  <a:lnTo>
                    <a:pt x="40603" y="812800"/>
                  </a:lnTo>
                  <a:cubicBezTo>
                    <a:pt x="29835" y="812800"/>
                    <a:pt x="19507" y="808522"/>
                    <a:pt x="11892" y="800908"/>
                  </a:cubicBezTo>
                  <a:cubicBezTo>
                    <a:pt x="4278" y="793293"/>
                    <a:pt x="0" y="782965"/>
                    <a:pt x="0" y="772197"/>
                  </a:cubicBezTo>
                  <a:lnTo>
                    <a:pt x="0" y="40603"/>
                  </a:lnTo>
                  <a:cubicBezTo>
                    <a:pt x="0" y="29835"/>
                    <a:pt x="4278" y="19507"/>
                    <a:pt x="11892" y="11892"/>
                  </a:cubicBezTo>
                  <a:cubicBezTo>
                    <a:pt x="19507" y="4278"/>
                    <a:pt x="29835" y="0"/>
                    <a:pt x="40603" y="0"/>
                  </a:cubicBezTo>
                  <a:close/>
                </a:path>
              </a:pathLst>
            </a:custGeom>
            <a:blipFill>
              <a:blip r:embed="rId5"/>
              <a:stretch>
                <a:fillRect t="-5576" b="-557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3890492" y="4931816"/>
            <a:ext cx="4059073" cy="2735519"/>
            <a:chOff x="0" y="0"/>
            <a:chExt cx="120606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06065" cy="812800"/>
            </a:xfrm>
            <a:custGeom>
              <a:avLst/>
              <a:gdLst/>
              <a:ahLst/>
              <a:cxnLst/>
              <a:rect l="l" t="t" r="r" b="b"/>
              <a:pathLst>
                <a:path w="1206065" h="812800">
                  <a:moveTo>
                    <a:pt x="43868" y="0"/>
                  </a:moveTo>
                  <a:lnTo>
                    <a:pt x="1162197" y="0"/>
                  </a:lnTo>
                  <a:cubicBezTo>
                    <a:pt x="1173832" y="0"/>
                    <a:pt x="1184990" y="4622"/>
                    <a:pt x="1193217" y="12849"/>
                  </a:cubicBezTo>
                  <a:cubicBezTo>
                    <a:pt x="1201443" y="21076"/>
                    <a:pt x="1206065" y="32234"/>
                    <a:pt x="1206065" y="43868"/>
                  </a:cubicBezTo>
                  <a:lnTo>
                    <a:pt x="1206065" y="768932"/>
                  </a:lnTo>
                  <a:cubicBezTo>
                    <a:pt x="1206065" y="780566"/>
                    <a:pt x="1201443" y="791724"/>
                    <a:pt x="1193217" y="799951"/>
                  </a:cubicBezTo>
                  <a:cubicBezTo>
                    <a:pt x="1184990" y="808178"/>
                    <a:pt x="1173832" y="812800"/>
                    <a:pt x="1162197" y="812800"/>
                  </a:cubicBezTo>
                  <a:lnTo>
                    <a:pt x="43868" y="812800"/>
                  </a:lnTo>
                  <a:cubicBezTo>
                    <a:pt x="32234" y="812800"/>
                    <a:pt x="21076" y="808178"/>
                    <a:pt x="12849" y="799951"/>
                  </a:cubicBezTo>
                  <a:cubicBezTo>
                    <a:pt x="4622" y="791724"/>
                    <a:pt x="0" y="780566"/>
                    <a:pt x="0" y="768932"/>
                  </a:cubicBezTo>
                  <a:lnTo>
                    <a:pt x="0" y="43868"/>
                  </a:lnTo>
                  <a:cubicBezTo>
                    <a:pt x="0" y="32234"/>
                    <a:pt x="4622" y="21076"/>
                    <a:pt x="12849" y="12849"/>
                  </a:cubicBezTo>
                  <a:cubicBezTo>
                    <a:pt x="21076" y="4622"/>
                    <a:pt x="32234" y="0"/>
                    <a:pt x="43868" y="0"/>
                  </a:cubicBezTo>
                  <a:close/>
                </a:path>
              </a:pathLst>
            </a:custGeom>
            <a:blipFill>
              <a:blip r:embed="rId6"/>
              <a:stretch>
                <a:fillRect l="-9904" r="-9904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5400000" flipV="1">
            <a:off x="14637997" y="6947847"/>
            <a:ext cx="2865882" cy="4434125"/>
          </a:xfrm>
          <a:custGeom>
            <a:avLst/>
            <a:gdLst/>
            <a:ahLst/>
            <a:cxnLst/>
            <a:rect l="l" t="t" r="r" b="b"/>
            <a:pathLst>
              <a:path w="2865882" h="4434125">
                <a:moveTo>
                  <a:pt x="0" y="4434125"/>
                </a:moveTo>
                <a:lnTo>
                  <a:pt x="2865881" y="4434125"/>
                </a:lnTo>
                <a:lnTo>
                  <a:pt x="2865881" y="0"/>
                </a:lnTo>
                <a:lnTo>
                  <a:pt x="0" y="0"/>
                </a:lnTo>
                <a:lnTo>
                  <a:pt x="0" y="443412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-3715988" y="-2179481"/>
            <a:ext cx="5264478" cy="11025084"/>
          </a:xfrm>
          <a:custGeom>
            <a:avLst/>
            <a:gdLst/>
            <a:ahLst/>
            <a:cxnLst/>
            <a:rect l="l" t="t" r="r" b="b"/>
            <a:pathLst>
              <a:path w="5264478" h="11025084">
                <a:moveTo>
                  <a:pt x="0" y="11025084"/>
                </a:moveTo>
                <a:lnTo>
                  <a:pt x="5264478" y="11025084"/>
                </a:lnTo>
                <a:lnTo>
                  <a:pt x="5264478" y="0"/>
                </a:lnTo>
                <a:lnTo>
                  <a:pt x="0" y="0"/>
                </a:lnTo>
                <a:lnTo>
                  <a:pt x="0" y="11025084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83455" y="2185148"/>
            <a:ext cx="5377326" cy="7584502"/>
            <a:chOff x="0" y="0"/>
            <a:chExt cx="812800" cy="11464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1146422"/>
            </a:xfrm>
            <a:custGeom>
              <a:avLst/>
              <a:gdLst/>
              <a:ahLst/>
              <a:cxnLst/>
              <a:rect l="l" t="t" r="r" b="b"/>
              <a:pathLst>
                <a:path w="812800" h="1146422">
                  <a:moveTo>
                    <a:pt x="33114" y="0"/>
                  </a:moveTo>
                  <a:lnTo>
                    <a:pt x="779686" y="0"/>
                  </a:lnTo>
                  <a:cubicBezTo>
                    <a:pt x="797974" y="0"/>
                    <a:pt x="812800" y="14826"/>
                    <a:pt x="812800" y="33114"/>
                  </a:cubicBezTo>
                  <a:lnTo>
                    <a:pt x="812800" y="1113308"/>
                  </a:lnTo>
                  <a:cubicBezTo>
                    <a:pt x="812800" y="1131596"/>
                    <a:pt x="797974" y="1146422"/>
                    <a:pt x="779686" y="1146422"/>
                  </a:cubicBezTo>
                  <a:lnTo>
                    <a:pt x="33114" y="1146422"/>
                  </a:lnTo>
                  <a:cubicBezTo>
                    <a:pt x="14826" y="1146422"/>
                    <a:pt x="0" y="1131596"/>
                    <a:pt x="0" y="1113308"/>
                  </a:cubicBezTo>
                  <a:lnTo>
                    <a:pt x="0" y="33114"/>
                  </a:lnTo>
                  <a:cubicBezTo>
                    <a:pt x="0" y="14826"/>
                    <a:pt x="14826" y="0"/>
                    <a:pt x="33114" y="0"/>
                  </a:cubicBezTo>
                  <a:close/>
                </a:path>
              </a:pathLst>
            </a:custGeom>
            <a:blipFill>
              <a:blip r:embed="rId11"/>
              <a:stretch>
                <a:fillRect t="-105" b="-105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2105884" y="225134"/>
            <a:ext cx="975953" cy="1386790"/>
          </a:xfrm>
          <a:custGeom>
            <a:avLst/>
            <a:gdLst/>
            <a:ahLst/>
            <a:cxnLst/>
            <a:rect l="l" t="t" r="r" b="b"/>
            <a:pathLst>
              <a:path w="975953" h="1386790">
                <a:moveTo>
                  <a:pt x="0" y="0"/>
                </a:moveTo>
                <a:lnTo>
                  <a:pt x="975954" y="0"/>
                </a:lnTo>
                <a:lnTo>
                  <a:pt x="975954" y="1386790"/>
                </a:lnTo>
                <a:lnTo>
                  <a:pt x="0" y="13867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469213" y="517672"/>
            <a:ext cx="11899436" cy="1180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1"/>
              </a:lnSpc>
            </a:pPr>
            <a:r>
              <a:rPr lang="en-US" sz="3511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การประกาศเจตนารมณ์ขับเคลื่อน</a:t>
            </a:r>
          </a:p>
          <a:p>
            <a:pPr marL="0" lvl="0" indent="0" algn="ctr">
              <a:lnSpc>
                <a:spcPts val="4741"/>
              </a:lnSpc>
            </a:pPr>
            <a:r>
              <a:rPr lang="en-US" sz="3511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  การเป็นองค์กรคุณธรรมของ กข.กสอ.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71640" y="1988743"/>
            <a:ext cx="10023920" cy="136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4"/>
              </a:lnSpc>
            </a:pPr>
            <a:r>
              <a:rPr lang="en-US" sz="2488" spc="-12">
                <a:solidFill>
                  <a:srgbClr val="0C356A"/>
                </a:solidFill>
                <a:latin typeface="Prompt"/>
                <a:ea typeface="Prompt"/>
                <a:cs typeface="Prompt"/>
                <a:sym typeface="Prompt"/>
              </a:rPr>
              <a:t>เพื่อแสดงเจตนารมณ์ ความร่วมมือ ส่งเสริม พัฒนา คุณธรรม จริยธรรม </a:t>
            </a:r>
          </a:p>
          <a:p>
            <a:pPr algn="ctr">
              <a:lnSpc>
                <a:spcPts val="3484"/>
              </a:lnSpc>
            </a:pPr>
            <a:r>
              <a:rPr lang="en-US" sz="2488" spc="-12">
                <a:solidFill>
                  <a:srgbClr val="0C356A"/>
                </a:solidFill>
                <a:latin typeface="Prompt"/>
                <a:ea typeface="Prompt"/>
                <a:cs typeface="Prompt"/>
                <a:sym typeface="Prompt"/>
              </a:rPr>
              <a:t>และขับเคลื่อนหน่วยงานไปสู่การเป็น “องค์กรคุณธรรมต้นแบบ”</a:t>
            </a:r>
          </a:p>
          <a:p>
            <a:pPr marL="0" lvl="0" indent="0" algn="ctr">
              <a:lnSpc>
                <a:spcPts val="4184"/>
              </a:lnSpc>
              <a:spcBef>
                <a:spcPct val="0"/>
              </a:spcBef>
            </a:pPr>
            <a:endParaRPr lang="en-US" sz="2488" spc="-12">
              <a:solidFill>
                <a:srgbClr val="0C356A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878363" y="7858723"/>
            <a:ext cx="2912439" cy="48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0"/>
              </a:lnSpc>
              <a:spcBef>
                <a:spcPct val="0"/>
              </a:spcBef>
            </a:pPr>
            <a:r>
              <a:rPr lang="en-US" sz="3000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ผลการดำเนินงาน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632415" y="8389835"/>
            <a:ext cx="9630371" cy="88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1"/>
              </a:lnSpc>
            </a:pPr>
            <a:r>
              <a:rPr lang="en-US" sz="2900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ร้อยละ 100 บุคลากร กข. กสอ. ร่วมลงนามในประกาศ กข.กสอ.</a:t>
            </a:r>
          </a:p>
          <a:p>
            <a:pPr algn="ctr">
              <a:lnSpc>
                <a:spcPts val="3354"/>
              </a:lnSpc>
              <a:spcBef>
                <a:spcPct val="0"/>
              </a:spcBef>
            </a:pPr>
            <a:r>
              <a:rPr lang="en-US" sz="2600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เรื่องนโยบายขับเคลื่อนองค์กรคุณธรรม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-1206201"/>
            <a:ext cx="11259648" cy="4791748"/>
            <a:chOff x="0" y="0"/>
            <a:chExt cx="2661397" cy="11326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61397" cy="1132606"/>
            </a:xfrm>
            <a:custGeom>
              <a:avLst/>
              <a:gdLst/>
              <a:ahLst/>
              <a:cxnLst/>
              <a:rect l="l" t="t" r="r" b="b"/>
              <a:pathLst>
                <a:path w="2661397" h="1132606">
                  <a:moveTo>
                    <a:pt x="0" y="0"/>
                  </a:moveTo>
                  <a:lnTo>
                    <a:pt x="2661397" y="0"/>
                  </a:lnTo>
                  <a:lnTo>
                    <a:pt x="2661397" y="1132606"/>
                  </a:lnTo>
                  <a:lnTo>
                    <a:pt x="0" y="1132606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FFEFE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661397" cy="11707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-3715988" y="-2179481"/>
            <a:ext cx="5264478" cy="11025084"/>
          </a:xfrm>
          <a:custGeom>
            <a:avLst/>
            <a:gdLst/>
            <a:ahLst/>
            <a:cxnLst/>
            <a:rect l="l" t="t" r="r" b="b"/>
            <a:pathLst>
              <a:path w="5264478" h="11025084">
                <a:moveTo>
                  <a:pt x="0" y="11025084"/>
                </a:moveTo>
                <a:lnTo>
                  <a:pt x="5264478" y="11025084"/>
                </a:lnTo>
                <a:lnTo>
                  <a:pt x="5264478" y="0"/>
                </a:lnTo>
                <a:lnTo>
                  <a:pt x="0" y="0"/>
                </a:lnTo>
                <a:lnTo>
                  <a:pt x="0" y="110250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063125" y="671105"/>
            <a:ext cx="11726366" cy="1694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5"/>
              </a:lnSpc>
            </a:pPr>
            <a:r>
              <a:rPr lang="en-US" sz="3881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การจัดทำแผนปฏิบัติการด้านส่งเสริมคุณธรรม จริยธรรม ของ กข.กสอ.</a:t>
            </a:r>
          </a:p>
          <a:p>
            <a:pPr marL="0" lvl="0" indent="0" algn="ctr">
              <a:lnSpc>
                <a:spcPts val="4425"/>
              </a:lnSpc>
            </a:pPr>
            <a:endParaRPr lang="en-US" sz="3881" b="1">
              <a:solidFill>
                <a:srgbClr val="0C356A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6167964" y="5903251"/>
            <a:ext cx="5018426" cy="10509794"/>
          </a:xfrm>
          <a:custGeom>
            <a:avLst/>
            <a:gdLst/>
            <a:ahLst/>
            <a:cxnLst/>
            <a:rect l="l" t="t" r="r" b="b"/>
            <a:pathLst>
              <a:path w="5018426" h="10509794">
                <a:moveTo>
                  <a:pt x="5018426" y="0"/>
                </a:moveTo>
                <a:lnTo>
                  <a:pt x="0" y="0"/>
                </a:lnTo>
                <a:lnTo>
                  <a:pt x="0" y="10509793"/>
                </a:lnTo>
                <a:lnTo>
                  <a:pt x="5018426" y="10509793"/>
                </a:lnTo>
                <a:lnTo>
                  <a:pt x="501842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307271"/>
            <a:ext cx="1239071" cy="1764803"/>
          </a:xfrm>
          <a:custGeom>
            <a:avLst/>
            <a:gdLst/>
            <a:ahLst/>
            <a:cxnLst/>
            <a:rect l="l" t="t" r="r" b="b"/>
            <a:pathLst>
              <a:path w="1239071" h="1764803">
                <a:moveTo>
                  <a:pt x="0" y="0"/>
                </a:moveTo>
                <a:lnTo>
                  <a:pt x="1239071" y="0"/>
                </a:lnTo>
                <a:lnTo>
                  <a:pt x="1239071" y="1764803"/>
                </a:lnTo>
                <a:lnTo>
                  <a:pt x="0" y="17648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04785" y="341358"/>
            <a:ext cx="2303989" cy="1538507"/>
          </a:xfrm>
          <a:custGeom>
            <a:avLst/>
            <a:gdLst/>
            <a:ahLst/>
            <a:cxnLst/>
            <a:rect l="l" t="t" r="r" b="b"/>
            <a:pathLst>
              <a:path w="2303989" h="1538507">
                <a:moveTo>
                  <a:pt x="0" y="0"/>
                </a:moveTo>
                <a:lnTo>
                  <a:pt x="2303989" y="0"/>
                </a:lnTo>
                <a:lnTo>
                  <a:pt x="2303989" y="1538507"/>
                </a:lnTo>
                <a:lnTo>
                  <a:pt x="0" y="1538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966059" y="2214740"/>
            <a:ext cx="4295622" cy="6048369"/>
            <a:chOff x="0" y="0"/>
            <a:chExt cx="812800" cy="11444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1144447"/>
            </a:xfrm>
            <a:custGeom>
              <a:avLst/>
              <a:gdLst/>
              <a:ahLst/>
              <a:cxnLst/>
              <a:rect l="l" t="t" r="r" b="b"/>
              <a:pathLst>
                <a:path w="812800" h="1144447">
                  <a:moveTo>
                    <a:pt x="41452" y="0"/>
                  </a:moveTo>
                  <a:lnTo>
                    <a:pt x="771348" y="0"/>
                  </a:lnTo>
                  <a:cubicBezTo>
                    <a:pt x="794241" y="0"/>
                    <a:pt x="812800" y="18559"/>
                    <a:pt x="812800" y="41452"/>
                  </a:cubicBezTo>
                  <a:lnTo>
                    <a:pt x="812800" y="1102995"/>
                  </a:lnTo>
                  <a:cubicBezTo>
                    <a:pt x="812800" y="1113989"/>
                    <a:pt x="808433" y="1124532"/>
                    <a:pt x="800659" y="1132306"/>
                  </a:cubicBezTo>
                  <a:cubicBezTo>
                    <a:pt x="792885" y="1140080"/>
                    <a:pt x="782341" y="1144447"/>
                    <a:pt x="771348" y="1144447"/>
                  </a:cubicBezTo>
                  <a:lnTo>
                    <a:pt x="41452" y="1144447"/>
                  </a:lnTo>
                  <a:cubicBezTo>
                    <a:pt x="18559" y="1144447"/>
                    <a:pt x="0" y="1125888"/>
                    <a:pt x="0" y="1102995"/>
                  </a:cubicBezTo>
                  <a:lnTo>
                    <a:pt x="0" y="41452"/>
                  </a:lnTo>
                  <a:cubicBezTo>
                    <a:pt x="0" y="18559"/>
                    <a:pt x="18559" y="0"/>
                    <a:pt x="41452" y="0"/>
                  </a:cubicBezTo>
                  <a:close/>
                </a:path>
              </a:pathLst>
            </a:custGeom>
            <a:blipFill>
              <a:blip r:embed="rId7"/>
              <a:stretch>
                <a:fillRect t="-191" b="-191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6966771" y="2228251"/>
            <a:ext cx="4292877" cy="6044503"/>
            <a:chOff x="0" y="0"/>
            <a:chExt cx="812800" cy="11444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1144447"/>
            </a:xfrm>
            <a:custGeom>
              <a:avLst/>
              <a:gdLst/>
              <a:ahLst/>
              <a:cxnLst/>
              <a:rect l="l" t="t" r="r" b="b"/>
              <a:pathLst>
                <a:path w="812800" h="1144447">
                  <a:moveTo>
                    <a:pt x="41479" y="0"/>
                  </a:moveTo>
                  <a:lnTo>
                    <a:pt x="771321" y="0"/>
                  </a:lnTo>
                  <a:cubicBezTo>
                    <a:pt x="794229" y="0"/>
                    <a:pt x="812800" y="18571"/>
                    <a:pt x="812800" y="41479"/>
                  </a:cubicBezTo>
                  <a:lnTo>
                    <a:pt x="812800" y="1102968"/>
                  </a:lnTo>
                  <a:cubicBezTo>
                    <a:pt x="812800" y="1113969"/>
                    <a:pt x="808430" y="1124520"/>
                    <a:pt x="800651" y="1132299"/>
                  </a:cubicBezTo>
                  <a:cubicBezTo>
                    <a:pt x="792872" y="1140077"/>
                    <a:pt x="782322" y="1144447"/>
                    <a:pt x="771321" y="1144447"/>
                  </a:cubicBezTo>
                  <a:lnTo>
                    <a:pt x="41479" y="1144447"/>
                  </a:lnTo>
                  <a:cubicBezTo>
                    <a:pt x="18571" y="1144447"/>
                    <a:pt x="0" y="1125877"/>
                    <a:pt x="0" y="1102968"/>
                  </a:cubicBezTo>
                  <a:lnTo>
                    <a:pt x="0" y="41479"/>
                  </a:lnTo>
                  <a:cubicBezTo>
                    <a:pt x="0" y="18571"/>
                    <a:pt x="18571" y="0"/>
                    <a:pt x="41479" y="0"/>
                  </a:cubicBezTo>
                  <a:close/>
                </a:path>
              </a:pathLst>
            </a:custGeom>
            <a:blipFill>
              <a:blip r:embed="rId8"/>
              <a:stretch>
                <a:fillRect t="-337" b="-337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1707323" y="2228251"/>
            <a:ext cx="4286026" cy="6034857"/>
            <a:chOff x="0" y="0"/>
            <a:chExt cx="812800" cy="11444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1144447"/>
            </a:xfrm>
            <a:custGeom>
              <a:avLst/>
              <a:gdLst/>
              <a:ahLst/>
              <a:cxnLst/>
              <a:rect l="l" t="t" r="r" b="b"/>
              <a:pathLst>
                <a:path w="812800" h="1144447">
                  <a:moveTo>
                    <a:pt x="41545" y="0"/>
                  </a:moveTo>
                  <a:lnTo>
                    <a:pt x="771255" y="0"/>
                  </a:lnTo>
                  <a:cubicBezTo>
                    <a:pt x="782273" y="0"/>
                    <a:pt x="792840" y="4377"/>
                    <a:pt x="800632" y="12168"/>
                  </a:cubicBezTo>
                  <a:cubicBezTo>
                    <a:pt x="808423" y="19960"/>
                    <a:pt x="812800" y="30527"/>
                    <a:pt x="812800" y="41545"/>
                  </a:cubicBezTo>
                  <a:lnTo>
                    <a:pt x="812800" y="1102902"/>
                  </a:lnTo>
                  <a:cubicBezTo>
                    <a:pt x="812800" y="1113921"/>
                    <a:pt x="808423" y="1124488"/>
                    <a:pt x="800632" y="1132279"/>
                  </a:cubicBezTo>
                  <a:cubicBezTo>
                    <a:pt x="792840" y="1140070"/>
                    <a:pt x="782273" y="1144447"/>
                    <a:pt x="771255" y="1144447"/>
                  </a:cubicBezTo>
                  <a:lnTo>
                    <a:pt x="41545" y="1144447"/>
                  </a:lnTo>
                  <a:cubicBezTo>
                    <a:pt x="30527" y="1144447"/>
                    <a:pt x="19960" y="1140070"/>
                    <a:pt x="12168" y="1132279"/>
                  </a:cubicBezTo>
                  <a:cubicBezTo>
                    <a:pt x="4377" y="1124488"/>
                    <a:pt x="0" y="1113921"/>
                    <a:pt x="0" y="1102902"/>
                  </a:cubicBezTo>
                  <a:lnTo>
                    <a:pt x="0" y="41545"/>
                  </a:lnTo>
                  <a:cubicBezTo>
                    <a:pt x="0" y="30527"/>
                    <a:pt x="4377" y="19960"/>
                    <a:pt x="12168" y="12168"/>
                  </a:cubicBezTo>
                  <a:cubicBezTo>
                    <a:pt x="19960" y="4377"/>
                    <a:pt x="30527" y="0"/>
                    <a:pt x="41545" y="0"/>
                  </a:cubicBezTo>
                  <a:close/>
                </a:path>
              </a:pathLst>
            </a:custGeom>
            <a:blipFill>
              <a:blip r:embed="rId9"/>
              <a:stretch>
                <a:fillRect t="-337" b="-337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6528580" y="9229725"/>
            <a:ext cx="5630976" cy="837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2600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ร้อยละ 100 ของบุคลากร กข.กสอ.</a:t>
            </a:r>
          </a:p>
          <a:p>
            <a:pPr algn="ctr">
              <a:lnSpc>
                <a:spcPts val="3354"/>
              </a:lnSpc>
              <a:spcBef>
                <a:spcPct val="0"/>
              </a:spcBef>
            </a:pPr>
            <a:r>
              <a:rPr lang="en-US" sz="2600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ทราบและยินดีเข้าร่วมกิจกรรมที่กำหนดไว้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90395" y="8591285"/>
            <a:ext cx="2912439" cy="48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0"/>
              </a:lnSpc>
              <a:spcBef>
                <a:spcPct val="0"/>
              </a:spcBef>
            </a:pPr>
            <a:r>
              <a:rPr lang="en-US" sz="3000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ผลการดำเนินงาน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5983" y="299118"/>
            <a:ext cx="1110940" cy="1582308"/>
          </a:xfrm>
          <a:custGeom>
            <a:avLst/>
            <a:gdLst/>
            <a:ahLst/>
            <a:cxnLst/>
            <a:rect l="l" t="t" r="r" b="b"/>
            <a:pathLst>
              <a:path w="1110940" h="1582308">
                <a:moveTo>
                  <a:pt x="0" y="0"/>
                </a:moveTo>
                <a:lnTo>
                  <a:pt x="1110940" y="0"/>
                </a:lnTo>
                <a:lnTo>
                  <a:pt x="1110940" y="1582308"/>
                </a:lnTo>
                <a:lnTo>
                  <a:pt x="0" y="158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76332" y="525582"/>
            <a:ext cx="1737245" cy="1160059"/>
          </a:xfrm>
          <a:custGeom>
            <a:avLst/>
            <a:gdLst/>
            <a:ahLst/>
            <a:cxnLst/>
            <a:rect l="l" t="t" r="r" b="b"/>
            <a:pathLst>
              <a:path w="1737245" h="1160059">
                <a:moveTo>
                  <a:pt x="0" y="0"/>
                </a:moveTo>
                <a:lnTo>
                  <a:pt x="1737245" y="0"/>
                </a:lnTo>
                <a:lnTo>
                  <a:pt x="1737245" y="1160059"/>
                </a:lnTo>
                <a:lnTo>
                  <a:pt x="0" y="1160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632990" y="2682905"/>
            <a:ext cx="5250007" cy="3330713"/>
            <a:chOff x="0" y="0"/>
            <a:chExt cx="1281169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81169" cy="812800"/>
            </a:xfrm>
            <a:custGeom>
              <a:avLst/>
              <a:gdLst/>
              <a:ahLst/>
              <a:cxnLst/>
              <a:rect l="l" t="t" r="r" b="b"/>
              <a:pathLst>
                <a:path w="1281169" h="812800">
                  <a:moveTo>
                    <a:pt x="33917" y="0"/>
                  </a:moveTo>
                  <a:lnTo>
                    <a:pt x="1247252" y="0"/>
                  </a:lnTo>
                  <a:cubicBezTo>
                    <a:pt x="1256247" y="0"/>
                    <a:pt x="1264874" y="3573"/>
                    <a:pt x="1271235" y="9934"/>
                  </a:cubicBezTo>
                  <a:cubicBezTo>
                    <a:pt x="1277596" y="16295"/>
                    <a:pt x="1281169" y="24922"/>
                    <a:pt x="1281169" y="33917"/>
                  </a:cubicBezTo>
                  <a:lnTo>
                    <a:pt x="1281169" y="778883"/>
                  </a:lnTo>
                  <a:cubicBezTo>
                    <a:pt x="1281169" y="787878"/>
                    <a:pt x="1277596" y="796505"/>
                    <a:pt x="1271235" y="802866"/>
                  </a:cubicBezTo>
                  <a:cubicBezTo>
                    <a:pt x="1264874" y="809227"/>
                    <a:pt x="1256247" y="812800"/>
                    <a:pt x="1247252" y="812800"/>
                  </a:cubicBezTo>
                  <a:lnTo>
                    <a:pt x="33917" y="812800"/>
                  </a:lnTo>
                  <a:cubicBezTo>
                    <a:pt x="24922" y="812800"/>
                    <a:pt x="16295" y="809227"/>
                    <a:pt x="9934" y="802866"/>
                  </a:cubicBezTo>
                  <a:cubicBezTo>
                    <a:pt x="3573" y="796505"/>
                    <a:pt x="0" y="787878"/>
                    <a:pt x="0" y="778883"/>
                  </a:cubicBezTo>
                  <a:lnTo>
                    <a:pt x="0" y="33917"/>
                  </a:lnTo>
                  <a:cubicBezTo>
                    <a:pt x="0" y="24922"/>
                    <a:pt x="3573" y="16295"/>
                    <a:pt x="9934" y="9934"/>
                  </a:cubicBezTo>
                  <a:cubicBezTo>
                    <a:pt x="16295" y="3573"/>
                    <a:pt x="24922" y="0"/>
                    <a:pt x="33917" y="0"/>
                  </a:cubicBezTo>
                  <a:close/>
                </a:path>
              </a:pathLst>
            </a:custGeom>
            <a:blipFill>
              <a:blip r:embed="rId4"/>
              <a:stretch>
                <a:fillRect t="-2445" b="-244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7518665" y="6206333"/>
            <a:ext cx="5364333" cy="3530589"/>
            <a:chOff x="0" y="0"/>
            <a:chExt cx="1234958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34958" cy="812800"/>
            </a:xfrm>
            <a:custGeom>
              <a:avLst/>
              <a:gdLst/>
              <a:ahLst/>
              <a:cxnLst/>
              <a:rect l="l" t="t" r="r" b="b"/>
              <a:pathLst>
                <a:path w="1234958" h="812800">
                  <a:moveTo>
                    <a:pt x="33194" y="0"/>
                  </a:moveTo>
                  <a:lnTo>
                    <a:pt x="1201764" y="0"/>
                  </a:lnTo>
                  <a:cubicBezTo>
                    <a:pt x="1210568" y="0"/>
                    <a:pt x="1219011" y="3497"/>
                    <a:pt x="1225236" y="9722"/>
                  </a:cubicBezTo>
                  <a:cubicBezTo>
                    <a:pt x="1231461" y="15947"/>
                    <a:pt x="1234958" y="24390"/>
                    <a:pt x="1234958" y="33194"/>
                  </a:cubicBezTo>
                  <a:lnTo>
                    <a:pt x="1234958" y="779606"/>
                  </a:lnTo>
                  <a:cubicBezTo>
                    <a:pt x="1234958" y="788410"/>
                    <a:pt x="1231461" y="796853"/>
                    <a:pt x="1225236" y="803078"/>
                  </a:cubicBezTo>
                  <a:cubicBezTo>
                    <a:pt x="1219011" y="809303"/>
                    <a:pt x="1210568" y="812800"/>
                    <a:pt x="1201764" y="812800"/>
                  </a:cubicBezTo>
                  <a:lnTo>
                    <a:pt x="33194" y="812800"/>
                  </a:lnTo>
                  <a:cubicBezTo>
                    <a:pt x="24390" y="812800"/>
                    <a:pt x="15947" y="809303"/>
                    <a:pt x="9722" y="803078"/>
                  </a:cubicBezTo>
                  <a:cubicBezTo>
                    <a:pt x="3497" y="796853"/>
                    <a:pt x="0" y="788410"/>
                    <a:pt x="0" y="779606"/>
                  </a:cubicBezTo>
                  <a:lnTo>
                    <a:pt x="0" y="33194"/>
                  </a:lnTo>
                  <a:cubicBezTo>
                    <a:pt x="0" y="24390"/>
                    <a:pt x="3497" y="15947"/>
                    <a:pt x="9722" y="9722"/>
                  </a:cubicBezTo>
                  <a:cubicBezTo>
                    <a:pt x="15947" y="3497"/>
                    <a:pt x="24390" y="0"/>
                    <a:pt x="33194" y="0"/>
                  </a:cubicBezTo>
                  <a:close/>
                </a:path>
              </a:pathLst>
            </a:custGeom>
            <a:blipFill>
              <a:blip r:embed="rId5"/>
              <a:stretch>
                <a:fillRect t="-554" b="-554"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3288711" y="2682905"/>
            <a:ext cx="4182248" cy="3244428"/>
            <a:chOff x="0" y="0"/>
            <a:chExt cx="901419" cy="6992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01419" cy="699286"/>
            </a:xfrm>
            <a:custGeom>
              <a:avLst/>
              <a:gdLst/>
              <a:ahLst/>
              <a:cxnLst/>
              <a:rect l="l" t="t" r="r" b="b"/>
              <a:pathLst>
                <a:path w="901419" h="699286">
                  <a:moveTo>
                    <a:pt x="42576" y="0"/>
                  </a:moveTo>
                  <a:lnTo>
                    <a:pt x="858843" y="0"/>
                  </a:lnTo>
                  <a:cubicBezTo>
                    <a:pt x="870134" y="0"/>
                    <a:pt x="880964" y="4486"/>
                    <a:pt x="888948" y="12470"/>
                  </a:cubicBezTo>
                  <a:cubicBezTo>
                    <a:pt x="896933" y="20455"/>
                    <a:pt x="901419" y="31284"/>
                    <a:pt x="901419" y="42576"/>
                  </a:cubicBezTo>
                  <a:lnTo>
                    <a:pt x="901419" y="656710"/>
                  </a:lnTo>
                  <a:cubicBezTo>
                    <a:pt x="901419" y="668002"/>
                    <a:pt x="896933" y="678831"/>
                    <a:pt x="888948" y="686816"/>
                  </a:cubicBezTo>
                  <a:cubicBezTo>
                    <a:pt x="880964" y="694800"/>
                    <a:pt x="870134" y="699286"/>
                    <a:pt x="858843" y="699286"/>
                  </a:cubicBezTo>
                  <a:lnTo>
                    <a:pt x="42576" y="699286"/>
                  </a:lnTo>
                  <a:cubicBezTo>
                    <a:pt x="19062" y="699286"/>
                    <a:pt x="0" y="680224"/>
                    <a:pt x="0" y="656710"/>
                  </a:cubicBezTo>
                  <a:lnTo>
                    <a:pt x="0" y="42576"/>
                  </a:lnTo>
                  <a:cubicBezTo>
                    <a:pt x="0" y="31284"/>
                    <a:pt x="4486" y="20455"/>
                    <a:pt x="12470" y="12470"/>
                  </a:cubicBezTo>
                  <a:cubicBezTo>
                    <a:pt x="20455" y="4486"/>
                    <a:pt x="31284" y="0"/>
                    <a:pt x="42576" y="0"/>
                  </a:cubicBezTo>
                  <a:close/>
                </a:path>
              </a:pathLst>
            </a:custGeom>
            <a:blipFill>
              <a:blip r:embed="rId6"/>
              <a:stretch>
                <a:fillRect l="-8288" r="-828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3071080" y="6206333"/>
            <a:ext cx="4617508" cy="3333178"/>
            <a:chOff x="0" y="0"/>
            <a:chExt cx="1125986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25986" cy="812800"/>
            </a:xfrm>
            <a:custGeom>
              <a:avLst/>
              <a:gdLst/>
              <a:ahLst/>
              <a:cxnLst/>
              <a:rect l="l" t="t" r="r" b="b"/>
              <a:pathLst>
                <a:path w="1125986" h="812800">
                  <a:moveTo>
                    <a:pt x="38563" y="0"/>
                  </a:moveTo>
                  <a:lnTo>
                    <a:pt x="1087423" y="0"/>
                  </a:lnTo>
                  <a:cubicBezTo>
                    <a:pt x="1108721" y="0"/>
                    <a:pt x="1125986" y="17265"/>
                    <a:pt x="1125986" y="38563"/>
                  </a:cubicBezTo>
                  <a:lnTo>
                    <a:pt x="1125986" y="774237"/>
                  </a:lnTo>
                  <a:cubicBezTo>
                    <a:pt x="1125986" y="795535"/>
                    <a:pt x="1108721" y="812800"/>
                    <a:pt x="1087423" y="812800"/>
                  </a:cubicBezTo>
                  <a:lnTo>
                    <a:pt x="38563" y="812800"/>
                  </a:lnTo>
                  <a:cubicBezTo>
                    <a:pt x="17265" y="812800"/>
                    <a:pt x="0" y="795535"/>
                    <a:pt x="0" y="774237"/>
                  </a:cubicBezTo>
                  <a:lnTo>
                    <a:pt x="0" y="38563"/>
                  </a:lnTo>
                  <a:cubicBezTo>
                    <a:pt x="0" y="17265"/>
                    <a:pt x="17265" y="0"/>
                    <a:pt x="38563" y="0"/>
                  </a:cubicBezTo>
                  <a:close/>
                </a:path>
              </a:pathLst>
            </a:custGeom>
            <a:blipFill>
              <a:blip r:embed="rId7"/>
              <a:stretch>
                <a:fillRect l="-4237" r="-4237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583767" y="2682905"/>
            <a:ext cx="6441727" cy="7046857"/>
            <a:chOff x="0" y="0"/>
            <a:chExt cx="1696586" cy="185596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96587" cy="1855962"/>
            </a:xfrm>
            <a:custGeom>
              <a:avLst/>
              <a:gdLst/>
              <a:ahLst/>
              <a:cxnLst/>
              <a:rect l="l" t="t" r="r" b="b"/>
              <a:pathLst>
                <a:path w="1696587" h="1855962">
                  <a:moveTo>
                    <a:pt x="49275" y="0"/>
                  </a:moveTo>
                  <a:lnTo>
                    <a:pt x="1647311" y="0"/>
                  </a:lnTo>
                  <a:cubicBezTo>
                    <a:pt x="1674525" y="0"/>
                    <a:pt x="1696587" y="22061"/>
                    <a:pt x="1696587" y="49275"/>
                  </a:cubicBezTo>
                  <a:lnTo>
                    <a:pt x="1696587" y="1806687"/>
                  </a:lnTo>
                  <a:cubicBezTo>
                    <a:pt x="1696587" y="1833901"/>
                    <a:pt x="1674525" y="1855962"/>
                    <a:pt x="1647311" y="1855962"/>
                  </a:cubicBezTo>
                  <a:lnTo>
                    <a:pt x="49275" y="1855962"/>
                  </a:lnTo>
                  <a:cubicBezTo>
                    <a:pt x="22061" y="1855962"/>
                    <a:pt x="0" y="1833901"/>
                    <a:pt x="0" y="1806687"/>
                  </a:cubicBezTo>
                  <a:lnTo>
                    <a:pt x="0" y="49275"/>
                  </a:lnTo>
                  <a:cubicBezTo>
                    <a:pt x="0" y="22061"/>
                    <a:pt x="22061" y="0"/>
                    <a:pt x="49275" y="0"/>
                  </a:cubicBezTo>
                  <a:close/>
                </a:path>
              </a:pathLst>
            </a:custGeom>
            <a:solidFill>
              <a:srgbClr val="AED4F4">
                <a:alpha val="47843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96586" cy="1894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357334" y="8050223"/>
            <a:ext cx="1875089" cy="2038140"/>
          </a:xfrm>
          <a:custGeom>
            <a:avLst/>
            <a:gdLst/>
            <a:ahLst/>
            <a:cxnLst/>
            <a:rect l="l" t="t" r="r" b="b"/>
            <a:pathLst>
              <a:path w="1875089" h="2038140">
                <a:moveTo>
                  <a:pt x="0" y="0"/>
                </a:moveTo>
                <a:lnTo>
                  <a:pt x="1875089" y="0"/>
                </a:lnTo>
                <a:lnTo>
                  <a:pt x="1875089" y="2038139"/>
                </a:lnTo>
                <a:lnTo>
                  <a:pt x="0" y="20381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396606" y="525582"/>
            <a:ext cx="2415899" cy="1210969"/>
          </a:xfrm>
          <a:custGeom>
            <a:avLst/>
            <a:gdLst/>
            <a:ahLst/>
            <a:cxnLst/>
            <a:rect l="l" t="t" r="r" b="b"/>
            <a:pathLst>
              <a:path w="2415899" h="1210969">
                <a:moveTo>
                  <a:pt x="0" y="0"/>
                </a:moveTo>
                <a:lnTo>
                  <a:pt x="2415899" y="0"/>
                </a:lnTo>
                <a:lnTo>
                  <a:pt x="2415899" y="1210969"/>
                </a:lnTo>
                <a:lnTo>
                  <a:pt x="0" y="12109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936640" y="647786"/>
            <a:ext cx="10886986" cy="1758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</a:pPr>
            <a:r>
              <a:rPr lang="en-US" sz="3616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กิจกรรม “พิธีปฏิญาณเพื่อเป็นข้าราชการที่ดี” </a:t>
            </a:r>
          </a:p>
          <a:p>
            <a:pPr algn="ctr">
              <a:lnSpc>
                <a:spcPts val="4664"/>
              </a:lnSpc>
            </a:pPr>
            <a:r>
              <a:rPr lang="en-US" sz="3616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ของ กข.กสอ.</a:t>
            </a:r>
          </a:p>
          <a:p>
            <a:pPr marL="0" lvl="0" indent="0" algn="ctr">
              <a:lnSpc>
                <a:spcPts val="4664"/>
              </a:lnSpc>
            </a:pPr>
            <a:endParaRPr lang="en-US" sz="3616" b="1">
              <a:solidFill>
                <a:srgbClr val="0C356A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8700" y="2827996"/>
            <a:ext cx="5815881" cy="4282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8"/>
              </a:lnSpc>
            </a:pPr>
            <a:endParaRPr/>
          </a:p>
          <a:p>
            <a:pPr algn="ctr">
              <a:lnSpc>
                <a:spcPts val="3788"/>
              </a:lnSpc>
            </a:pPr>
            <a:r>
              <a:rPr lang="en-US" sz="2706">
                <a:solidFill>
                  <a:srgbClr val="0C356A"/>
                </a:solidFill>
                <a:latin typeface="Prompt"/>
                <a:ea typeface="Prompt"/>
                <a:cs typeface="Prompt"/>
                <a:sym typeface="Prompt"/>
              </a:rPr>
              <a:t>เพื่อให้ข้าราชการและเจ้าหน้าที่ของรัฐได้แสดงความมุ่งมั่นแน่วแน่ที่จะเป็นข้าราชการที่ดีและพลังของแผ่นดินปฏิบัติหน้าที่ตามรอยพระยุคลบาท </a:t>
            </a:r>
          </a:p>
          <a:p>
            <a:pPr algn="ctr">
              <a:lnSpc>
                <a:spcPts val="3788"/>
              </a:lnSpc>
            </a:pPr>
            <a:r>
              <a:rPr lang="en-US" sz="2706">
                <a:solidFill>
                  <a:srgbClr val="0C356A"/>
                </a:solidFill>
                <a:latin typeface="Prompt"/>
                <a:ea typeface="Prompt"/>
                <a:cs typeface="Prompt"/>
                <a:sym typeface="Prompt"/>
              </a:rPr>
              <a:t>ในฐานะข้าราชการของแผ่นดิน            </a:t>
            </a:r>
          </a:p>
          <a:p>
            <a:pPr algn="ctr">
              <a:lnSpc>
                <a:spcPts val="3788"/>
              </a:lnSpc>
            </a:pPr>
            <a:r>
              <a:rPr lang="en-US" sz="2706">
                <a:solidFill>
                  <a:srgbClr val="0C356A"/>
                </a:solidFill>
                <a:latin typeface="Prompt"/>
                <a:ea typeface="Prompt"/>
                <a:cs typeface="Prompt"/>
                <a:sym typeface="Prompt"/>
              </a:rPr>
              <a:t>ให้เกิดประโยชน์สุขแก่ประชาชน</a:t>
            </a:r>
          </a:p>
          <a:p>
            <a:pPr algn="ctr">
              <a:lnSpc>
                <a:spcPts val="3788"/>
              </a:lnSpc>
            </a:pPr>
            <a:r>
              <a:rPr lang="en-US" sz="2706">
                <a:solidFill>
                  <a:srgbClr val="0C356A"/>
                </a:solidFill>
                <a:latin typeface="Prompt"/>
                <a:ea typeface="Prompt"/>
                <a:cs typeface="Prompt"/>
                <a:sym typeface="Prompt"/>
              </a:rPr>
              <a:t>และประเทศชาติสืบไป</a:t>
            </a:r>
          </a:p>
          <a:p>
            <a:pPr marL="0" lvl="0" indent="0" algn="just">
              <a:lnSpc>
                <a:spcPts val="3922"/>
              </a:lnSpc>
              <a:spcBef>
                <a:spcPct val="0"/>
              </a:spcBef>
            </a:pPr>
            <a:endParaRPr lang="en-US" sz="2706">
              <a:solidFill>
                <a:srgbClr val="0C356A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03745" y="6856899"/>
            <a:ext cx="6001771" cy="1470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8"/>
              </a:lnSpc>
            </a:pPr>
            <a:r>
              <a:rPr lang="en-US" sz="2254" b="1">
                <a:solidFill>
                  <a:srgbClr val="0C356A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ผลการดำเนินงาน</a:t>
            </a:r>
          </a:p>
          <a:p>
            <a:pPr algn="ctr">
              <a:lnSpc>
                <a:spcPts val="2908"/>
              </a:lnSpc>
            </a:pPr>
            <a:r>
              <a:rPr lang="en-US" sz="2254" b="1">
                <a:solidFill>
                  <a:srgbClr val="0C356A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 ร้อยละ 63 บุคลากร กข. กสอ.</a:t>
            </a:r>
          </a:p>
          <a:p>
            <a:pPr algn="ctr">
              <a:lnSpc>
                <a:spcPts val="2908"/>
              </a:lnSpc>
            </a:pPr>
            <a:r>
              <a:rPr lang="en-US" sz="2254" b="1">
                <a:solidFill>
                  <a:srgbClr val="0C356A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เข้ากิจกรรม “พิธีปฏิญาณเพื่อเป็นข้าราชการที่ดี” </a:t>
            </a:r>
          </a:p>
          <a:p>
            <a:pPr algn="ctr">
              <a:lnSpc>
                <a:spcPts val="2908"/>
              </a:lnSpc>
              <a:spcBef>
                <a:spcPct val="0"/>
              </a:spcBef>
            </a:pPr>
            <a:r>
              <a:rPr lang="en-US" sz="2254" b="1">
                <a:solidFill>
                  <a:srgbClr val="0C356A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ของ กข.กสอ.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7904" y="271175"/>
            <a:ext cx="1063719" cy="1515051"/>
          </a:xfrm>
          <a:custGeom>
            <a:avLst/>
            <a:gdLst/>
            <a:ahLst/>
            <a:cxnLst/>
            <a:rect l="l" t="t" r="r" b="b"/>
            <a:pathLst>
              <a:path w="1063719" h="1515051">
                <a:moveTo>
                  <a:pt x="0" y="0"/>
                </a:moveTo>
                <a:lnTo>
                  <a:pt x="1063719" y="0"/>
                </a:lnTo>
                <a:lnTo>
                  <a:pt x="1063719" y="1515050"/>
                </a:lnTo>
                <a:lnTo>
                  <a:pt x="0" y="1515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52233" y="435648"/>
            <a:ext cx="1745698" cy="1165703"/>
          </a:xfrm>
          <a:custGeom>
            <a:avLst/>
            <a:gdLst/>
            <a:ahLst/>
            <a:cxnLst/>
            <a:rect l="l" t="t" r="r" b="b"/>
            <a:pathLst>
              <a:path w="1745698" h="1165703">
                <a:moveTo>
                  <a:pt x="0" y="0"/>
                </a:moveTo>
                <a:lnTo>
                  <a:pt x="1745698" y="0"/>
                </a:lnTo>
                <a:lnTo>
                  <a:pt x="1745698" y="1165703"/>
                </a:lnTo>
                <a:lnTo>
                  <a:pt x="0" y="1165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9775" y="2129378"/>
            <a:ext cx="5365182" cy="7588660"/>
          </a:xfrm>
          <a:custGeom>
            <a:avLst/>
            <a:gdLst/>
            <a:ahLst/>
            <a:cxnLst/>
            <a:rect l="l" t="t" r="r" b="b"/>
            <a:pathLst>
              <a:path w="5365182" h="7588660">
                <a:moveTo>
                  <a:pt x="0" y="0"/>
                </a:moveTo>
                <a:lnTo>
                  <a:pt x="5365182" y="0"/>
                </a:lnTo>
                <a:lnTo>
                  <a:pt x="5365182" y="7588659"/>
                </a:lnTo>
                <a:lnTo>
                  <a:pt x="0" y="75886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826870" y="2129378"/>
            <a:ext cx="3052424" cy="3157378"/>
            <a:chOff x="0" y="0"/>
            <a:chExt cx="812800" cy="8407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40747"/>
            </a:xfrm>
            <a:custGeom>
              <a:avLst/>
              <a:gdLst/>
              <a:ahLst/>
              <a:cxnLst/>
              <a:rect l="l" t="t" r="r" b="b"/>
              <a:pathLst>
                <a:path w="812800" h="840747">
                  <a:moveTo>
                    <a:pt x="50726" y="0"/>
                  </a:moveTo>
                  <a:lnTo>
                    <a:pt x="762074" y="0"/>
                  </a:lnTo>
                  <a:cubicBezTo>
                    <a:pt x="790089" y="0"/>
                    <a:pt x="812800" y="22711"/>
                    <a:pt x="812800" y="50726"/>
                  </a:cubicBezTo>
                  <a:lnTo>
                    <a:pt x="812800" y="790021"/>
                  </a:lnTo>
                  <a:cubicBezTo>
                    <a:pt x="812800" y="818036"/>
                    <a:pt x="790089" y="840747"/>
                    <a:pt x="762074" y="840747"/>
                  </a:cubicBezTo>
                  <a:lnTo>
                    <a:pt x="50726" y="840747"/>
                  </a:lnTo>
                  <a:cubicBezTo>
                    <a:pt x="22711" y="840747"/>
                    <a:pt x="0" y="818036"/>
                    <a:pt x="0" y="790021"/>
                  </a:cubicBezTo>
                  <a:lnTo>
                    <a:pt x="0" y="50726"/>
                  </a:lnTo>
                  <a:cubicBezTo>
                    <a:pt x="0" y="22711"/>
                    <a:pt x="22711" y="0"/>
                    <a:pt x="50726" y="0"/>
                  </a:cubicBezTo>
                  <a:close/>
                </a:path>
              </a:pathLst>
            </a:custGeom>
            <a:blipFill>
              <a:blip r:embed="rId5"/>
              <a:stretch>
                <a:fillRect l="-3138" r="-8097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9139238" y="4660522"/>
            <a:ext cx="9525" cy="870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3"/>
              </a:lnSpc>
              <a:spcBef>
                <a:spcPct val="0"/>
              </a:spcBef>
            </a:pPr>
            <a:endParaRPr/>
          </a:p>
        </p:txBody>
      </p:sp>
      <p:grpSp>
        <p:nvGrpSpPr>
          <p:cNvPr id="8" name="Group 8"/>
          <p:cNvGrpSpPr/>
          <p:nvPr/>
        </p:nvGrpSpPr>
        <p:grpSpPr>
          <a:xfrm>
            <a:off x="7391976" y="5505831"/>
            <a:ext cx="2512060" cy="2598434"/>
            <a:chOff x="0" y="0"/>
            <a:chExt cx="812800" cy="84074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40747"/>
            </a:xfrm>
            <a:custGeom>
              <a:avLst/>
              <a:gdLst/>
              <a:ahLst/>
              <a:cxnLst/>
              <a:rect l="l" t="t" r="r" b="b"/>
              <a:pathLst>
                <a:path w="812800" h="840747">
                  <a:moveTo>
                    <a:pt x="70884" y="0"/>
                  </a:moveTo>
                  <a:lnTo>
                    <a:pt x="741916" y="0"/>
                  </a:lnTo>
                  <a:cubicBezTo>
                    <a:pt x="781064" y="0"/>
                    <a:pt x="812800" y="31736"/>
                    <a:pt x="812800" y="70884"/>
                  </a:cubicBezTo>
                  <a:lnTo>
                    <a:pt x="812800" y="769863"/>
                  </a:lnTo>
                  <a:cubicBezTo>
                    <a:pt x="812800" y="809011"/>
                    <a:pt x="781064" y="840747"/>
                    <a:pt x="741916" y="840747"/>
                  </a:cubicBezTo>
                  <a:lnTo>
                    <a:pt x="70884" y="840747"/>
                  </a:lnTo>
                  <a:cubicBezTo>
                    <a:pt x="31736" y="840747"/>
                    <a:pt x="0" y="809011"/>
                    <a:pt x="0" y="769863"/>
                  </a:cubicBezTo>
                  <a:lnTo>
                    <a:pt x="0" y="70884"/>
                  </a:lnTo>
                  <a:cubicBezTo>
                    <a:pt x="0" y="31736"/>
                    <a:pt x="31736" y="0"/>
                    <a:pt x="70884" y="0"/>
                  </a:cubicBezTo>
                  <a:close/>
                </a:path>
              </a:pathLst>
            </a:custGeom>
            <a:blipFill>
              <a:blip r:embed="rId6"/>
              <a:stretch>
                <a:fillRect t="-36038" b="-3603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4668262" y="2129378"/>
            <a:ext cx="3007927" cy="3111351"/>
            <a:chOff x="0" y="0"/>
            <a:chExt cx="812800" cy="8407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40747"/>
            </a:xfrm>
            <a:custGeom>
              <a:avLst/>
              <a:gdLst/>
              <a:ahLst/>
              <a:cxnLst/>
              <a:rect l="l" t="t" r="r" b="b"/>
              <a:pathLst>
                <a:path w="812800" h="840747">
                  <a:moveTo>
                    <a:pt x="59198" y="0"/>
                  </a:moveTo>
                  <a:lnTo>
                    <a:pt x="753602" y="0"/>
                  </a:lnTo>
                  <a:cubicBezTo>
                    <a:pt x="786296" y="0"/>
                    <a:pt x="812800" y="26504"/>
                    <a:pt x="812800" y="59198"/>
                  </a:cubicBezTo>
                  <a:lnTo>
                    <a:pt x="812800" y="781549"/>
                  </a:lnTo>
                  <a:cubicBezTo>
                    <a:pt x="812800" y="814243"/>
                    <a:pt x="786296" y="840747"/>
                    <a:pt x="753602" y="840747"/>
                  </a:cubicBezTo>
                  <a:lnTo>
                    <a:pt x="59198" y="840747"/>
                  </a:lnTo>
                  <a:cubicBezTo>
                    <a:pt x="26504" y="840747"/>
                    <a:pt x="0" y="814243"/>
                    <a:pt x="0" y="781549"/>
                  </a:cubicBezTo>
                  <a:lnTo>
                    <a:pt x="0" y="59198"/>
                  </a:lnTo>
                  <a:cubicBezTo>
                    <a:pt x="0" y="26504"/>
                    <a:pt x="26504" y="0"/>
                    <a:pt x="59198" y="0"/>
                  </a:cubicBezTo>
                  <a:close/>
                </a:path>
              </a:pathLst>
            </a:custGeom>
            <a:blipFill>
              <a:blip r:embed="rId7"/>
              <a:stretch>
                <a:fillRect t="-36038" b="-36038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1312192" y="2104733"/>
            <a:ext cx="3031752" cy="3135995"/>
            <a:chOff x="0" y="0"/>
            <a:chExt cx="812800" cy="8407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40747"/>
            </a:xfrm>
            <a:custGeom>
              <a:avLst/>
              <a:gdLst/>
              <a:ahLst/>
              <a:cxnLst/>
              <a:rect l="l" t="t" r="r" b="b"/>
              <a:pathLst>
                <a:path w="812800" h="840747">
                  <a:moveTo>
                    <a:pt x="58733" y="0"/>
                  </a:moveTo>
                  <a:lnTo>
                    <a:pt x="754067" y="0"/>
                  </a:lnTo>
                  <a:cubicBezTo>
                    <a:pt x="769644" y="0"/>
                    <a:pt x="784583" y="6188"/>
                    <a:pt x="795597" y="17203"/>
                  </a:cubicBezTo>
                  <a:cubicBezTo>
                    <a:pt x="806612" y="28217"/>
                    <a:pt x="812800" y="43156"/>
                    <a:pt x="812800" y="58733"/>
                  </a:cubicBezTo>
                  <a:lnTo>
                    <a:pt x="812800" y="782014"/>
                  </a:lnTo>
                  <a:cubicBezTo>
                    <a:pt x="812800" y="814451"/>
                    <a:pt x="786504" y="840747"/>
                    <a:pt x="754067" y="840747"/>
                  </a:cubicBezTo>
                  <a:lnTo>
                    <a:pt x="58733" y="840747"/>
                  </a:lnTo>
                  <a:cubicBezTo>
                    <a:pt x="43156" y="840747"/>
                    <a:pt x="28217" y="834559"/>
                    <a:pt x="17203" y="823545"/>
                  </a:cubicBezTo>
                  <a:cubicBezTo>
                    <a:pt x="6188" y="812530"/>
                    <a:pt x="0" y="797591"/>
                    <a:pt x="0" y="782014"/>
                  </a:cubicBezTo>
                  <a:lnTo>
                    <a:pt x="0" y="58733"/>
                  </a:lnTo>
                  <a:cubicBezTo>
                    <a:pt x="0" y="43156"/>
                    <a:pt x="6188" y="28217"/>
                    <a:pt x="17203" y="17203"/>
                  </a:cubicBezTo>
                  <a:cubicBezTo>
                    <a:pt x="28217" y="6188"/>
                    <a:pt x="43156" y="0"/>
                    <a:pt x="58733" y="0"/>
                  </a:cubicBezTo>
                  <a:close/>
                </a:path>
              </a:pathLst>
            </a:custGeom>
            <a:blipFill>
              <a:blip r:embed="rId8"/>
              <a:stretch>
                <a:fillRect t="-53903" b="-17964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0611055" y="5697929"/>
            <a:ext cx="5927628" cy="1989547"/>
            <a:chOff x="0" y="0"/>
            <a:chExt cx="1561186" cy="52399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61186" cy="523996"/>
            </a:xfrm>
            <a:custGeom>
              <a:avLst/>
              <a:gdLst/>
              <a:ahLst/>
              <a:cxnLst/>
              <a:rect l="l" t="t" r="r" b="b"/>
              <a:pathLst>
                <a:path w="1561186" h="523996">
                  <a:moveTo>
                    <a:pt x="53549" y="0"/>
                  </a:moveTo>
                  <a:lnTo>
                    <a:pt x="1507637" y="0"/>
                  </a:lnTo>
                  <a:cubicBezTo>
                    <a:pt x="1537211" y="0"/>
                    <a:pt x="1561186" y="23975"/>
                    <a:pt x="1561186" y="53549"/>
                  </a:cubicBezTo>
                  <a:lnTo>
                    <a:pt x="1561186" y="470447"/>
                  </a:lnTo>
                  <a:cubicBezTo>
                    <a:pt x="1561186" y="484649"/>
                    <a:pt x="1555544" y="498269"/>
                    <a:pt x="1545502" y="508312"/>
                  </a:cubicBezTo>
                  <a:cubicBezTo>
                    <a:pt x="1535459" y="518354"/>
                    <a:pt x="1521839" y="523996"/>
                    <a:pt x="1507637" y="523996"/>
                  </a:cubicBezTo>
                  <a:lnTo>
                    <a:pt x="53549" y="523996"/>
                  </a:lnTo>
                  <a:cubicBezTo>
                    <a:pt x="39347" y="523996"/>
                    <a:pt x="25727" y="518354"/>
                    <a:pt x="15684" y="508312"/>
                  </a:cubicBezTo>
                  <a:cubicBezTo>
                    <a:pt x="5642" y="498269"/>
                    <a:pt x="0" y="484649"/>
                    <a:pt x="0" y="470447"/>
                  </a:cubicBezTo>
                  <a:lnTo>
                    <a:pt x="0" y="53549"/>
                  </a:lnTo>
                  <a:cubicBezTo>
                    <a:pt x="0" y="39347"/>
                    <a:pt x="5642" y="25727"/>
                    <a:pt x="15684" y="15684"/>
                  </a:cubicBezTo>
                  <a:cubicBezTo>
                    <a:pt x="25727" y="5642"/>
                    <a:pt x="39347" y="0"/>
                    <a:pt x="53549" y="0"/>
                  </a:cubicBezTo>
                  <a:close/>
                </a:path>
              </a:pathLst>
            </a:custGeom>
            <a:solidFill>
              <a:srgbClr val="8DB8DC">
                <a:alpha val="47843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561186" cy="5620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 flipV="1">
            <a:off x="15041403" y="7406806"/>
            <a:ext cx="2549138" cy="3944056"/>
          </a:xfrm>
          <a:custGeom>
            <a:avLst/>
            <a:gdLst/>
            <a:ahLst/>
            <a:cxnLst/>
            <a:rect l="l" t="t" r="r" b="b"/>
            <a:pathLst>
              <a:path w="2549138" h="3944056">
                <a:moveTo>
                  <a:pt x="0" y="3944056"/>
                </a:moveTo>
                <a:lnTo>
                  <a:pt x="2549138" y="3944056"/>
                </a:lnTo>
                <a:lnTo>
                  <a:pt x="2549138" y="0"/>
                </a:lnTo>
                <a:lnTo>
                  <a:pt x="0" y="0"/>
                </a:lnTo>
                <a:lnTo>
                  <a:pt x="0" y="3944056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561302" y="6980823"/>
            <a:ext cx="2136201" cy="899875"/>
          </a:xfrm>
          <a:custGeom>
            <a:avLst/>
            <a:gdLst/>
            <a:ahLst/>
            <a:cxnLst/>
            <a:rect l="l" t="t" r="r" b="b"/>
            <a:pathLst>
              <a:path w="2136201" h="899875">
                <a:moveTo>
                  <a:pt x="0" y="0"/>
                </a:moveTo>
                <a:lnTo>
                  <a:pt x="2136201" y="0"/>
                </a:lnTo>
                <a:lnTo>
                  <a:pt x="2136201" y="899875"/>
                </a:lnTo>
                <a:lnTo>
                  <a:pt x="0" y="8998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989133" y="368973"/>
            <a:ext cx="8675490" cy="1304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4"/>
              </a:lnSpc>
              <a:spcBef>
                <a:spcPct val="0"/>
              </a:spcBef>
            </a:pPr>
            <a:r>
              <a:rPr lang="en-US" sz="3767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กิจกรรมการเสริมสร้างคุณธรรม จริยธรรม </a:t>
            </a:r>
          </a:p>
          <a:p>
            <a:pPr algn="ctr">
              <a:lnSpc>
                <a:spcPts val="5274"/>
              </a:lnSpc>
              <a:spcBef>
                <a:spcPct val="0"/>
              </a:spcBef>
            </a:pPr>
            <a:r>
              <a:rPr lang="en-US" sz="3767" b="1">
                <a:solidFill>
                  <a:srgbClr val="0C356A"/>
                </a:solidFill>
                <a:latin typeface="Prompt Bold"/>
                <a:ea typeface="Prompt Bold"/>
                <a:cs typeface="Prompt Bold"/>
                <a:sym typeface="Prompt Bold"/>
              </a:rPr>
              <a:t>ปลูกจิตสำนึกต้านทุจริต ของ กข.กสอ.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139238" y="4728714"/>
            <a:ext cx="9525" cy="753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4"/>
              </a:lnSpc>
              <a:spcBef>
                <a:spcPct val="0"/>
              </a:spcBef>
            </a:pPr>
            <a:endParaRPr/>
          </a:p>
        </p:txBody>
      </p:sp>
      <p:sp>
        <p:nvSpPr>
          <p:cNvPr id="21" name="TextBox 21"/>
          <p:cNvSpPr txBox="1"/>
          <p:nvPr/>
        </p:nvSpPr>
        <p:spPr>
          <a:xfrm>
            <a:off x="10879293" y="5940749"/>
            <a:ext cx="5391150" cy="1709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9"/>
              </a:lnSpc>
            </a:pPr>
            <a:r>
              <a:rPr lang="en-US" sz="21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ผลการดำเนินงาน</a:t>
            </a:r>
          </a:p>
          <a:p>
            <a:pPr algn="ctr">
              <a:lnSpc>
                <a:spcPts val="2709"/>
              </a:lnSpc>
            </a:pPr>
            <a:r>
              <a:rPr lang="en-US" sz="21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 ร้อยละ 93 บุคลากร กข. กสอ.</a:t>
            </a:r>
          </a:p>
          <a:p>
            <a:pPr algn="ctr">
              <a:lnSpc>
                <a:spcPts val="2709"/>
              </a:lnSpc>
            </a:pPr>
            <a:r>
              <a:rPr lang="en-US" sz="21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เข้ากิจกรรมการเสริมสร้างคุณธรรม จริยธรรม </a:t>
            </a:r>
          </a:p>
          <a:p>
            <a:pPr algn="ctr">
              <a:lnSpc>
                <a:spcPts val="2709"/>
              </a:lnSpc>
            </a:pPr>
            <a:r>
              <a:rPr lang="en-US" sz="21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ปลูกจิตสำนึกต้านทุจริต ของ กข.กสอ.</a:t>
            </a:r>
          </a:p>
          <a:p>
            <a:pPr algn="ctr">
              <a:lnSpc>
                <a:spcPts val="2709"/>
              </a:lnSpc>
              <a:spcBef>
                <a:spcPct val="0"/>
              </a:spcBef>
            </a:pPr>
            <a:endParaRPr lang="en-US" sz="2100" b="1">
              <a:solidFill>
                <a:srgbClr val="000000"/>
              </a:solidFill>
              <a:latin typeface="Anantason Bold"/>
              <a:ea typeface="Anantason Bold"/>
              <a:cs typeface="Anantason Bold"/>
              <a:sym typeface="Anantason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403245" y="8294765"/>
            <a:ext cx="8664264" cy="1093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9"/>
              </a:lnSpc>
              <a:spcBef>
                <a:spcPct val="0"/>
              </a:spcBef>
            </a:pPr>
            <a:r>
              <a:rPr lang="en-US" sz="1578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เพื่อเสริมสร้างให้บุคลากรปฏิบัติตนให้มีคุณธรรม จริยธรรมที่พึงมีในการปฏิบัติงาน รักษาคุณงามความดี</a:t>
            </a:r>
          </a:p>
          <a:p>
            <a:pPr algn="ctr">
              <a:lnSpc>
                <a:spcPts val="2209"/>
              </a:lnSpc>
              <a:spcBef>
                <a:spcPct val="0"/>
              </a:spcBef>
            </a:pPr>
            <a:r>
              <a:rPr lang="en-US" sz="1578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ที่ข้าราชการต้องยึดถือ และปลูกฝังจิตสำนึก ในการตระหนักถึงผลกระทบของการทุจริต </a:t>
            </a:r>
          </a:p>
          <a:p>
            <a:pPr algn="ctr">
              <a:lnSpc>
                <a:spcPts val="2209"/>
              </a:lnSpc>
              <a:spcBef>
                <a:spcPct val="0"/>
              </a:spcBef>
            </a:pPr>
            <a:r>
              <a:rPr lang="en-US" sz="1578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ให้ข้าราชการเกิดสำนึกลึกซึ้ง และเที่ยงธรรมในหน้าที่ผดุงเกียรติและศักดิ์ศรี</a:t>
            </a:r>
          </a:p>
          <a:p>
            <a:pPr algn="ctr">
              <a:lnSpc>
                <a:spcPts val="2209"/>
              </a:lnSpc>
              <a:spcBef>
                <a:spcPct val="0"/>
              </a:spcBef>
            </a:pPr>
            <a:r>
              <a:rPr lang="en-US" sz="1578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ข้าราชการควรแก่ความไว้วางใจและความเชื่อมั่นของประชาชน เพื่อตอบสนองความต้องการของผู้รับบริการ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1298</Words>
  <Application>Microsoft Office PowerPoint</Application>
  <PresentationFormat>Custom</PresentationFormat>
  <Paragraphs>170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Prompt</vt:lpstr>
      <vt:lpstr>Chonburi</vt:lpstr>
      <vt:lpstr>Calibri</vt:lpstr>
      <vt:lpstr>Saturn TH</vt:lpstr>
      <vt:lpstr>Prompt Bold</vt:lpstr>
      <vt:lpstr>HappyThursday TH</vt:lpstr>
      <vt:lpstr>Arial</vt:lpstr>
      <vt:lpstr>Anantason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การดำเนินการส่งเสริมคุณธรรม 2569</dc:title>
  <cp:lastModifiedBy>diprom_b7bqt34_30@outlook.com</cp:lastModifiedBy>
  <cp:revision>2</cp:revision>
  <dcterms:created xsi:type="dcterms:W3CDTF">2006-08-16T00:00:00Z</dcterms:created>
  <dcterms:modified xsi:type="dcterms:W3CDTF">2026-05-27T02:43:39Z</dcterms:modified>
  <dc:identifier>DAHKq98EEcM</dc:identifier>
</cp:coreProperties>
</file>